
<file path=[Content_Types].xml><?xml version="1.0" encoding="utf-8"?>
<Types xmlns="http://schemas.openxmlformats.org/package/2006/content-types">
  <Default Extension="png" ContentType="image/png"/>
  <Default Extension="bin" ContentType="image/unknown"/>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9" r:id="rId5"/>
    <p:sldId id="261" r:id="rId6"/>
    <p:sldId id="262" r:id="rId7"/>
    <p:sldId id="257"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B4EA"/>
    <a:srgbClr val="EFAFEC"/>
    <a:srgbClr val="8AF91B"/>
    <a:srgbClr val="93EC28"/>
    <a:srgbClr val="F7FCB2"/>
    <a:srgbClr val="FF4343"/>
    <a:srgbClr val="F0F9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90056" autoAdjust="0"/>
  </p:normalViewPr>
  <p:slideViewPr>
    <p:cSldViewPr>
      <p:cViewPr varScale="1">
        <p:scale>
          <a:sx n="73" d="100"/>
          <a:sy n="73" d="100"/>
        </p:scale>
        <p:origin x="1723" y="4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F2E2FBD-F08C-4155-8F30-EE6DF3DE3A68}" type="datetimeFigureOut">
              <a:rPr lang="en-GB" smtClean="0"/>
              <a:t>05/01/2026</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20C77E2B-EB25-40C5-B73A-8FDD68296EC7}" type="slidenum">
              <a:rPr lang="en-GB" smtClean="0"/>
              <a:t>‹#›</a:t>
            </a:fld>
            <a:endParaRPr lang="en-GB"/>
          </a:p>
        </p:txBody>
      </p:sp>
    </p:spTree>
    <p:extLst>
      <p:ext uri="{BB962C8B-B14F-4D97-AF65-F5344CB8AC3E}">
        <p14:creationId xmlns:p14="http://schemas.microsoft.com/office/powerpoint/2010/main" val="4055704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C77E2B-EB25-40C5-B73A-8FDD68296EC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3337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C77E2B-EB25-40C5-B73A-8FDD68296EC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86965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C77E2B-EB25-40C5-B73A-8FDD68296EC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7652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1203266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3022830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1345474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1682945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2684300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695607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140209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3603043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49933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985995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4BF4EE-64E1-4E61-BC04-16D704172755}" type="datetimeFigureOut">
              <a:rPr lang="en-GB" smtClean="0"/>
              <a:pPr/>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17C39-7670-4E81-9A96-FE9CEC08810C}" type="slidenum">
              <a:rPr lang="en-GB" smtClean="0"/>
              <a:pPr/>
              <a:t>‹#›</a:t>
            </a:fld>
            <a:endParaRPr lang="en-GB"/>
          </a:p>
        </p:txBody>
      </p:sp>
    </p:spTree>
    <p:extLst>
      <p:ext uri="{BB962C8B-B14F-4D97-AF65-F5344CB8AC3E}">
        <p14:creationId xmlns:p14="http://schemas.microsoft.com/office/powerpoint/2010/main" val="74329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4BF4EE-64E1-4E61-BC04-16D704172755}" type="datetimeFigureOut">
              <a:rPr lang="en-GB" smtClean="0"/>
              <a:pPr/>
              <a:t>05/01/2026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17C39-7670-4E81-9A96-FE9CEC08810C}" type="slidenum">
              <a:rPr lang="en-GB" smtClean="0"/>
              <a:pPr/>
              <a:t>‹#›</a:t>
            </a:fld>
            <a:endParaRPr lang="en-GB"/>
          </a:p>
        </p:txBody>
      </p:sp>
    </p:spTree>
    <p:extLst>
      <p:ext uri="{BB962C8B-B14F-4D97-AF65-F5344CB8AC3E}">
        <p14:creationId xmlns:p14="http://schemas.microsoft.com/office/powerpoint/2010/main" val="992350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file:///F:\..\My%20Documents\Bishop%20Lonsdale\Bishop%20Lonsdale-Logo.jpg" TargetMode="External"/><Relationship Id="rId9" Type="http://schemas.openxmlformats.org/officeDocument/2006/relationships/image" Target="../media/image6.bin"/><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2.xml"/><Relationship Id="rId16"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file:///F:\..\My%20Documents\Bishop%20Lonsdale\Bishop%20Lonsdale-Logo.jpg" TargetMode="External"/><Relationship Id="rId9" Type="http://schemas.openxmlformats.org/officeDocument/2006/relationships/image" Target="../media/image6.bin"/><Relationship Id="rId14"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3.xml"/><Relationship Id="rId16"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file:///F:\..\My%20Documents\Bishop%20Lonsdale\Bishop%20Lonsdale-Logo.jpg" TargetMode="External"/><Relationship Id="rId9" Type="http://schemas.openxmlformats.org/officeDocument/2006/relationships/image" Target="../media/image6.bin"/><Relationship Id="rId1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FCB2"/>
        </a:solidFill>
        <a:effectLst/>
      </p:bgPr>
    </p:bg>
    <p:spTree>
      <p:nvGrpSpPr>
        <p:cNvPr id="1" name=""/>
        <p:cNvGrpSpPr/>
        <p:nvPr/>
      </p:nvGrpSpPr>
      <p:grpSpPr>
        <a:xfrm>
          <a:off x="0" y="0"/>
          <a:ext cx="0" cy="0"/>
          <a:chOff x="0" y="0"/>
          <a:chExt cx="0" cy="0"/>
        </a:xfrm>
      </p:grpSpPr>
      <p:sp>
        <p:nvSpPr>
          <p:cNvPr id="4" name="TextBox 3"/>
          <p:cNvSpPr txBox="1"/>
          <p:nvPr/>
        </p:nvSpPr>
        <p:spPr>
          <a:xfrm>
            <a:off x="6110997" y="1623891"/>
            <a:ext cx="2969441" cy="5152092"/>
          </a:xfrm>
          <a:prstGeom prst="rect">
            <a:avLst/>
          </a:prstGeom>
          <a:solidFill>
            <a:schemeClr val="tx2">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English: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 Reading and Phonics: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Learn P</a:t>
            </a:r>
            <a:r>
              <a:rPr kumimoji="0" lang="en-GB" sz="11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hase</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2 sounds</a:t>
            </a:r>
          </a:p>
          <a:p>
            <a:pPr marL="171450" indent="-171450">
              <a:buFont typeface="Arial" panose="020B0604020202020204" pitchFamily="34" charset="0"/>
              <a:buChar cha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Blend and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segment to read words with phase 2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Comprehension</a:t>
            </a: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Begin to use Super Six skills to read, understand and respond to texts: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Clarify.</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Question.</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Make connections.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Visualise.</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Predict.</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Summarise.</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Infer.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Class books: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What Makes Me a 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Owl Babies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Leaf Man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Write own name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Write letters in response to hearing the sound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Spell words using known sounds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Handwriting:</a:t>
            </a:r>
          </a:p>
          <a:p>
            <a:pPr marL="171450" lvl="0" indent="-171450">
              <a:buFont typeface="Arial" panose="020B0604020202020204" pitchFamily="34" charset="0"/>
              <a:buChar cha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Under pattern (short)</a:t>
            </a:r>
          </a:p>
          <a:p>
            <a:pPr marL="171450" lvl="0" indent="-171450">
              <a:buFont typeface="Arial" panose="020B0604020202020204" pitchFamily="34" charset="0"/>
              <a:buChar cha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Under pattern (tall)</a:t>
            </a:r>
          </a:p>
          <a:p>
            <a:pPr marL="171450" lvl="0" indent="-171450">
              <a:buFont typeface="Arial" panose="020B0604020202020204" pitchFamily="34" charset="0"/>
              <a:buChar cha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Associated letters: </a:t>
            </a:r>
            <a:r>
              <a:rPr lang="en-GB" sz="1100" dirty="0" err="1">
                <a:solidFill>
                  <a:prstClr val="black"/>
                </a:solidFill>
                <a:latin typeface="Tahoma" panose="020B0604030504040204" pitchFamily="34" charset="0"/>
                <a:ea typeface="Tahoma" panose="020B0604030504040204" pitchFamily="34" charset="0"/>
                <a:cs typeface="Tahoma" panose="020B0604030504040204" pitchFamily="34" charset="0"/>
              </a:rPr>
              <a:t>i</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l t u y j 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Words containing these letters</a:t>
            </a:r>
          </a:p>
          <a:p>
            <a:pPr marL="171450" lvl="0" indent="-171450">
              <a:buFont typeface="Arial" panose="020B0604020202020204" pitchFamily="34" charset="0"/>
              <a:buChar cha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Associated vocabulary:</a:t>
            </a: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 grip, ascenders, descenders, under, pattern, join.</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106402" y="2886767"/>
            <a:ext cx="2944561" cy="2169825"/>
          </a:xfrm>
          <a:prstGeom prst="rect">
            <a:avLst/>
          </a:prstGeom>
          <a:solidFill>
            <a:schemeClr val="accent3"/>
          </a:solidFill>
          <a:ln w="158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Physical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Gross Motor</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Being safe in a space, stop safely and</a:t>
            </a:r>
          </a:p>
          <a:p>
            <a:pPr marR="0" lvl="0" algn="l" defTabSz="914400" rtl="0" eaLnBrk="1" fontAlgn="auto" latinLnBrk="0" hangingPunct="1">
              <a:lnSpc>
                <a:spcPct val="100000"/>
              </a:lnSpc>
              <a:spcBef>
                <a:spcPts val="0"/>
              </a:spcBef>
              <a:spcAft>
                <a:spcPts val="0"/>
              </a:spcAft>
              <a:buClrTx/>
              <a:buSzTx/>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follow instructions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Follow the rules of a game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Fundamental skills: running, jumping, hopping and basic ball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Fine Motor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 and finger strength and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Hand, eye coordination</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Pencil control e.g. tracing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Mark making </a:t>
            </a:r>
          </a:p>
        </p:txBody>
      </p:sp>
      <p:sp>
        <p:nvSpPr>
          <p:cNvPr id="9" name="TextBox 8"/>
          <p:cNvSpPr txBox="1"/>
          <p:nvPr/>
        </p:nvSpPr>
        <p:spPr>
          <a:xfrm>
            <a:off x="92688" y="41681"/>
            <a:ext cx="2927393" cy="2907489"/>
          </a:xfrm>
          <a:prstGeom prst="rect">
            <a:avLst/>
          </a:prstGeom>
          <a:solidFill>
            <a:srgbClr val="FF4343"/>
          </a:solidFill>
          <a:ln w="15875">
            <a:solidFill>
              <a:schemeClr val="tx1"/>
            </a:solidFill>
          </a:ln>
        </p:spPr>
        <p:txBody>
          <a:bodyPr wrap="square"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Maths: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Match, Sort and Compare</a:t>
            </a: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Matching and grouping </a:t>
            </a:r>
          </a:p>
          <a:p>
            <a:pPr marR="0" lvl="0" algn="l" defTabSz="914400" rtl="0" eaLnBrk="1" fontAlgn="auto" latinLnBrk="0" hangingPunct="1">
              <a:lnSpc>
                <a:spcPct val="100000"/>
              </a:lnSpc>
              <a:spcBef>
                <a:spcPts val="0"/>
              </a:spcBef>
              <a:spcAft>
                <a:spcPts val="0"/>
              </a:spcAft>
              <a:buClrTx/>
              <a:buSzTx/>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objects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Sorting and comparing objects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Measure and Pattern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Compare size, mass and capacity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Exploring simple patterns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Copy, continue and create simple patter</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ns</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Numbers 1,2 and 3</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Finding and representing 1, 2 and 3</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Subitising 1, 2 and 3</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Composition 1, 2 or 3</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Finding 1 more and 1 less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2" name="TextBox 11"/>
          <p:cNvSpPr txBox="1"/>
          <p:nvPr/>
        </p:nvSpPr>
        <p:spPr>
          <a:xfrm>
            <a:off x="3093037" y="1161630"/>
            <a:ext cx="2957926" cy="1666590"/>
          </a:xfrm>
          <a:prstGeom prst="rect">
            <a:avLst/>
          </a:prstGeom>
          <a:solidFill>
            <a:schemeClr val="accent6">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Personal, Social &amp; Emotional Development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Being me in my world</a:t>
            </a: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R</a:t>
            </a:r>
            <a:r>
              <a:rPr kumimoji="0" lang="en-GB" sz="110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ecognise</a:t>
            </a: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and manage</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own f</a:t>
            </a:r>
            <a:r>
              <a:rPr kumimoji="0" lang="en-GB" sz="110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eelings</a:t>
            </a:r>
            <a:endPar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a:t>
            </a:r>
            <a:r>
              <a:rPr kumimoji="0" lang="en-GB" sz="110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nderstand</a:t>
            </a: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why it is good to have kind and gentle hands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Begin </a:t>
            </a: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to understand what </a:t>
            </a:r>
          </a:p>
          <a:p>
            <a:pPr marR="0" lvl="0" algn="l" defTabSz="914400" rtl="0" eaLnBrk="1" fontAlgn="auto" latinLnBrk="0" hangingPunct="1">
              <a:lnSpc>
                <a:spcPct val="100000"/>
              </a:lnSpc>
              <a:spcBef>
                <a:spcPts val="0"/>
              </a:spcBef>
              <a:spcAft>
                <a:spcPts val="0"/>
              </a:spcAft>
              <a:buClrTx/>
              <a:buSzTx/>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responsible means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rPr>
              <a:t>Diversity Week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8" name="Rectangle 7"/>
          <p:cNvSpPr/>
          <p:nvPr/>
        </p:nvSpPr>
        <p:spPr>
          <a:xfrm>
            <a:off x="3109467" y="63968"/>
            <a:ext cx="2934763" cy="1051446"/>
          </a:xfrm>
          <a:prstGeom prst="rect">
            <a:avLst/>
          </a:prstGeom>
          <a:solidFill>
            <a:schemeClr val="bg1"/>
          </a:solidFill>
        </p:spPr>
        <p:style>
          <a:lnRef idx="2">
            <a:schemeClr val="accent3"/>
          </a:lnRef>
          <a:fillRef idx="1">
            <a:schemeClr val="lt1"/>
          </a:fillRef>
          <a:effectRef idx="0">
            <a:schemeClr val="accent3"/>
          </a:effectRef>
          <a:fontRef idx="minor">
            <a:schemeClr val="dk1"/>
          </a:fontRef>
        </p:style>
        <p:txBody>
          <a:bodyPr wrap="square" lIns="91440" tIns="45720" rIns="91440" bIns="4572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w="19050">
                <a:solidFill>
                  <a:srgbClr val="1F497D">
                    <a:tint val="1000"/>
                  </a:srgbClr>
                </a:solidFill>
                <a:prstDash val="solid"/>
              </a:ln>
              <a:solidFill>
                <a:prstClr val="black">
                  <a:lumMod val="85000"/>
                  <a:lumOff val="15000"/>
                </a:prstClr>
              </a:solidFill>
              <a:effectLst>
                <a:outerShdw blurRad="50000" dist="50800" dir="7500000" algn="tl">
                  <a:srgbClr val="000000">
                    <a:shade val="5000"/>
                    <a:alpha val="35000"/>
                  </a:srgbClr>
                </a:outerShdw>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7" name="Picture 2" descr="F:\..\My Documents\Bishop Lonsdale\Bishop Lonsdale-Logo.jpg">
            <a:extLst>
              <a:ext uri="{FF2B5EF4-FFF2-40B4-BE49-F238E27FC236}">
                <a16:creationId xmlns:a16="http://schemas.microsoft.com/office/drawing/2014/main" id="{DBEBBE76-6193-4717-818C-858B6F464B6E}"/>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3121586"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F:\..\My Documents\Bishop Lonsdale\Bishop Lonsdale-Logo.jpg">
            <a:extLst>
              <a:ext uri="{FF2B5EF4-FFF2-40B4-BE49-F238E27FC236}">
                <a16:creationId xmlns:a16="http://schemas.microsoft.com/office/drawing/2014/main" id="{5BA29B42-2DFA-4678-8F37-D5545EB53AA0}"/>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5423308"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a:extLst>
              <a:ext uri="{FF2B5EF4-FFF2-40B4-BE49-F238E27FC236}">
                <a16:creationId xmlns:a16="http://schemas.microsoft.com/office/drawing/2014/main" id="{9A44A3CB-3236-4B87-969C-BDC2DFC3C73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4368" y="3144465"/>
            <a:ext cx="858847" cy="858847"/>
          </a:xfrm>
          <a:prstGeom prst="rect">
            <a:avLst/>
          </a:prstGeom>
        </p:spPr>
      </p:pic>
      <p:pic>
        <p:nvPicPr>
          <p:cNvPr id="36" name="Picture 35">
            <a:extLst>
              <a:ext uri="{FF2B5EF4-FFF2-40B4-BE49-F238E27FC236}">
                <a16:creationId xmlns:a16="http://schemas.microsoft.com/office/drawing/2014/main" id="{8CEC9B01-A284-45A2-9AAA-7FFE411A048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93065" y="328155"/>
            <a:ext cx="641402" cy="641402"/>
          </a:xfrm>
          <a:prstGeom prst="rect">
            <a:avLst/>
          </a:prstGeom>
          <a:effectLst>
            <a:softEdge rad="0"/>
          </a:effectLst>
        </p:spPr>
      </p:pic>
      <p:pic>
        <p:nvPicPr>
          <p:cNvPr id="40" name="Picture 39">
            <a:extLst>
              <a:ext uri="{FF2B5EF4-FFF2-40B4-BE49-F238E27FC236}">
                <a16:creationId xmlns:a16="http://schemas.microsoft.com/office/drawing/2014/main" id="{52B91DC9-65DD-448C-811E-08E6D183109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0485" y="3160926"/>
            <a:ext cx="487619" cy="487619"/>
          </a:xfrm>
          <a:prstGeom prst="rect">
            <a:avLst/>
          </a:prstGeom>
        </p:spPr>
      </p:pic>
      <p:pic>
        <p:nvPicPr>
          <p:cNvPr id="42" name="Picture 41">
            <a:extLst>
              <a:ext uri="{FF2B5EF4-FFF2-40B4-BE49-F238E27FC236}">
                <a16:creationId xmlns:a16="http://schemas.microsoft.com/office/drawing/2014/main" id="{784E783C-15CC-42AF-B959-596C1BADB00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42368" y="2161929"/>
            <a:ext cx="487748" cy="487748"/>
          </a:xfrm>
          <a:prstGeom prst="rect">
            <a:avLst/>
          </a:prstGeom>
        </p:spPr>
      </p:pic>
      <p:pic>
        <p:nvPicPr>
          <p:cNvPr id="48" name="Picture 47">
            <a:extLst>
              <a:ext uri="{FF2B5EF4-FFF2-40B4-BE49-F238E27FC236}">
                <a16:creationId xmlns:a16="http://schemas.microsoft.com/office/drawing/2014/main" id="{A6AC248C-63D8-4825-AC24-25F36D6E188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45795" y="4902795"/>
            <a:ext cx="95250" cy="95250"/>
          </a:xfrm>
          <a:prstGeom prst="rect">
            <a:avLst/>
          </a:prstGeom>
        </p:spPr>
      </p:pic>
      <p:sp>
        <p:nvSpPr>
          <p:cNvPr id="61" name="TextBox 60">
            <a:extLst>
              <a:ext uri="{FF2B5EF4-FFF2-40B4-BE49-F238E27FC236}">
                <a16:creationId xmlns:a16="http://schemas.microsoft.com/office/drawing/2014/main" id="{038DA7F7-F16A-34B5-A974-9DFDCD5AF630}"/>
              </a:ext>
            </a:extLst>
          </p:cNvPr>
          <p:cNvSpPr txBox="1"/>
          <p:nvPr/>
        </p:nvSpPr>
        <p:spPr>
          <a:xfrm>
            <a:off x="3087869" y="41682"/>
            <a:ext cx="2927394" cy="1051445"/>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Reception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solidFill>
                  <a:prstClr val="black"/>
                </a:solidFill>
                <a:latin typeface="Tahoma" panose="020B0604030504040204" pitchFamily="34" charset="0"/>
                <a:ea typeface="Tahoma" panose="020B0604030504040204" pitchFamily="34" charset="0"/>
                <a:cs typeface="Tahoma" panose="020B0604030504040204" pitchFamily="34" charset="0"/>
              </a:rPr>
              <a:t>Autumn 1</a:t>
            </a: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Big Picture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solidFill>
                  <a:srgbClr val="0070C0"/>
                </a:solidFill>
                <a:latin typeface="Tahoma" panose="020B0604030504040204" pitchFamily="34" charset="0"/>
                <a:ea typeface="Tahoma" panose="020B0604030504040204" pitchFamily="34" charset="0"/>
                <a:cs typeface="Tahoma" panose="020B0604030504040204" pitchFamily="34" charset="0"/>
              </a:rPr>
              <a:t>Amazing Me</a:t>
            </a:r>
            <a:endParaRPr kumimoji="0" lang="en-GB" sz="1400" b="1" i="0" u="none" strike="noStrike" kern="1200" cap="none" spc="0" normalizeH="0" baseline="0" noProof="0" dirty="0">
              <a:ln>
                <a:noFill/>
              </a:ln>
              <a:solidFill>
                <a:srgbClr val="0070C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62" name="TextBox 61">
            <a:extLst>
              <a:ext uri="{FF2B5EF4-FFF2-40B4-BE49-F238E27FC236}">
                <a16:creationId xmlns:a16="http://schemas.microsoft.com/office/drawing/2014/main" id="{CD8966A6-9D8C-606B-F6EF-7A66AE469EAF}"/>
              </a:ext>
            </a:extLst>
          </p:cNvPr>
          <p:cNvSpPr txBox="1"/>
          <p:nvPr/>
        </p:nvSpPr>
        <p:spPr>
          <a:xfrm>
            <a:off x="6133528" y="63967"/>
            <a:ext cx="2917783" cy="1485706"/>
          </a:xfrm>
          <a:prstGeom prst="rect">
            <a:avLst/>
          </a:prstGeom>
          <a:solidFill>
            <a:srgbClr val="CCB4EA"/>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Communication &amp; Language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Use social phrases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Learn listening skills and follow </a:t>
            </a:r>
          </a:p>
          <a:p>
            <a:pPr marR="0" lvl="0" algn="l" defTabSz="914400" rtl="0" eaLnBrk="1" fontAlgn="auto" latinLnBrk="0" hangingPunct="1">
              <a:lnSpc>
                <a:spcPct val="100000"/>
              </a:lnSpc>
              <a:spcBef>
                <a:spcPts val="0"/>
              </a:spcBef>
              <a:spcAft>
                <a:spcPts val="0"/>
              </a:spcAft>
              <a:buClrTx/>
              <a:buSzTx/>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instructions</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Use new vocabulary throughout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the day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Talk about familiar experiences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Share stories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en-GB"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4" name="Picture 1023">
            <a:extLst>
              <a:ext uri="{FF2B5EF4-FFF2-40B4-BE49-F238E27FC236}">
                <a16:creationId xmlns:a16="http://schemas.microsoft.com/office/drawing/2014/main" id="{B1115AF6-6597-B5BE-844A-93EC8A3623BC}"/>
              </a:ext>
            </a:extLst>
          </p:cNvPr>
          <p:cNvPicPr>
            <a:picLocks noChangeAspect="1"/>
          </p:cNvPicPr>
          <p:nvPr/>
        </p:nvPicPr>
        <p:blipFill>
          <a:blip r:embed="rId10"/>
          <a:stretch>
            <a:fillRect/>
          </a:stretch>
        </p:blipFill>
        <p:spPr>
          <a:xfrm>
            <a:off x="8417481" y="573471"/>
            <a:ext cx="541943" cy="541943"/>
          </a:xfrm>
          <a:prstGeom prst="rect">
            <a:avLst/>
          </a:prstGeom>
        </p:spPr>
      </p:pic>
      <p:pic>
        <p:nvPicPr>
          <p:cNvPr id="1026" name="Picture 1025">
            <a:extLst>
              <a:ext uri="{FF2B5EF4-FFF2-40B4-BE49-F238E27FC236}">
                <a16:creationId xmlns:a16="http://schemas.microsoft.com/office/drawing/2014/main" id="{EC25AE59-6811-0F19-B0BB-60291F69A055}"/>
              </a:ext>
            </a:extLst>
          </p:cNvPr>
          <p:cNvPicPr>
            <a:picLocks noChangeAspect="1"/>
          </p:cNvPicPr>
          <p:nvPr/>
        </p:nvPicPr>
        <p:blipFill>
          <a:blip r:embed="rId11"/>
          <a:stretch>
            <a:fillRect/>
          </a:stretch>
        </p:blipFill>
        <p:spPr>
          <a:xfrm>
            <a:off x="5508809" y="4218127"/>
            <a:ext cx="487620" cy="487620"/>
          </a:xfrm>
          <a:prstGeom prst="rect">
            <a:avLst/>
          </a:prstGeom>
        </p:spPr>
      </p:pic>
      <p:pic>
        <p:nvPicPr>
          <p:cNvPr id="1029" name="Picture 1028" descr="A pencil on a piece of paper&#10;&#10;AI-generated content may be incorrect.">
            <a:extLst>
              <a:ext uri="{FF2B5EF4-FFF2-40B4-BE49-F238E27FC236}">
                <a16:creationId xmlns:a16="http://schemas.microsoft.com/office/drawing/2014/main" id="{CC20D99D-E4A4-6E51-38F2-7C833C89686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447429" y="5772651"/>
            <a:ext cx="566989" cy="566989"/>
          </a:xfrm>
          <a:prstGeom prst="rect">
            <a:avLst/>
          </a:prstGeom>
        </p:spPr>
      </p:pic>
      <p:sp>
        <p:nvSpPr>
          <p:cNvPr id="1033" name="TextBox 1032">
            <a:extLst>
              <a:ext uri="{FF2B5EF4-FFF2-40B4-BE49-F238E27FC236}">
                <a16:creationId xmlns:a16="http://schemas.microsoft.com/office/drawing/2014/main" id="{A57E2304-639A-D2DF-EEA6-72E34B6AFF26}"/>
              </a:ext>
            </a:extLst>
          </p:cNvPr>
          <p:cNvSpPr txBox="1"/>
          <p:nvPr/>
        </p:nvSpPr>
        <p:spPr>
          <a:xfrm>
            <a:off x="3101570" y="5125213"/>
            <a:ext cx="2942660" cy="1650770"/>
          </a:xfrm>
          <a:prstGeom prst="rect">
            <a:avLst/>
          </a:prstGeom>
          <a:solidFill>
            <a:srgbClr val="00B05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Understanding the World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 -Derby Agreed Syllabus: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Being special: Where do we belong?</a:t>
            </a:r>
            <a:endPar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rPr>
              <a:t>Harvest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Science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Autumn</a:t>
            </a: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walk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Past and Present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How have I changed? How will I change in the future?</a:t>
            </a:r>
            <a:endParaRPr kumimoji="0" lang="en-US"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4" name="Picture 1033">
            <a:extLst>
              <a:ext uri="{FF2B5EF4-FFF2-40B4-BE49-F238E27FC236}">
                <a16:creationId xmlns:a16="http://schemas.microsoft.com/office/drawing/2014/main" id="{2A59CB15-2702-B93F-10BF-075D75C5CC5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64177" y="5208368"/>
            <a:ext cx="392134" cy="392134"/>
          </a:xfrm>
          <a:prstGeom prst="rect">
            <a:avLst/>
          </a:prstGeom>
        </p:spPr>
      </p:pic>
      <p:sp>
        <p:nvSpPr>
          <p:cNvPr id="1035" name="TextBox 1034">
            <a:extLst>
              <a:ext uri="{FF2B5EF4-FFF2-40B4-BE49-F238E27FC236}">
                <a16:creationId xmlns:a16="http://schemas.microsoft.com/office/drawing/2014/main" id="{F4FBB16A-D5C5-60CE-1D84-DB522C01B15A}"/>
              </a:ext>
            </a:extLst>
          </p:cNvPr>
          <p:cNvSpPr txBox="1"/>
          <p:nvPr/>
        </p:nvSpPr>
        <p:spPr>
          <a:xfrm>
            <a:off x="95432" y="2996952"/>
            <a:ext cx="2924649" cy="3779031"/>
          </a:xfrm>
          <a:prstGeom prst="rect">
            <a:avLst/>
          </a:prstGeom>
          <a:solidFill>
            <a:srgbClr val="FFC00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Expressive Art and Design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Music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a:ea typeface="Tahoma"/>
                <a:cs typeface="Tahoma"/>
              </a:rPr>
              <a:t>Charanga Scheme of Work</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en-US" sz="1100" dirty="0">
                <a:latin typeface="Tahoma" panose="020B0604030504040204" pitchFamily="34" charset="0"/>
                <a:ea typeface="Tahoma" panose="020B0604030504040204" pitchFamily="34" charset="0"/>
                <a:cs typeface="Tahoma" panose="020B0604030504040204" pitchFamily="34" charset="0"/>
              </a:rPr>
              <a:t>Learn to sing nursery rhymes </a:t>
            </a:r>
          </a:p>
          <a:p>
            <a:r>
              <a:rPr lang="en-US" sz="1100" dirty="0">
                <a:latin typeface="Tahoma" panose="020B0604030504040204" pitchFamily="34" charset="0"/>
                <a:ea typeface="Tahoma" panose="020B0604030504040204" pitchFamily="34" charset="0"/>
                <a:cs typeface="Tahoma" panose="020B0604030504040204" pitchFamily="34" charset="0"/>
              </a:rPr>
              <a:t>and action songs</a:t>
            </a:r>
          </a:p>
          <a:p>
            <a:pPr>
              <a:buFont typeface="Arial" panose="020B0604020202020204" pitchFamily="34" charset="0"/>
              <a:buChar char="•"/>
            </a:pPr>
            <a:r>
              <a:rPr lang="en-US" sz="1100" dirty="0">
                <a:latin typeface="Tahoma" panose="020B0604030504040204" pitchFamily="34" charset="0"/>
                <a:ea typeface="Tahoma" panose="020B0604030504040204" pitchFamily="34" charset="0"/>
                <a:cs typeface="Tahoma" panose="020B0604030504040204" pitchFamily="34" charset="0"/>
              </a:rPr>
              <a:t>Listening and responding to different</a:t>
            </a:r>
          </a:p>
          <a:p>
            <a:r>
              <a:rPr lang="en-US" sz="1100" dirty="0">
                <a:latin typeface="Tahoma" panose="020B0604030504040204" pitchFamily="34" charset="0"/>
                <a:ea typeface="Tahoma" panose="020B0604030504040204" pitchFamily="34" charset="0"/>
                <a:cs typeface="Tahoma" panose="020B0604030504040204" pitchFamily="34" charset="0"/>
              </a:rPr>
              <a:t>styles of music</a:t>
            </a:r>
          </a:p>
          <a:p>
            <a:pPr marL="171450" indent="-171450">
              <a:buFont typeface="Arial" panose="020B0604020202020204" pitchFamily="34" charset="0"/>
              <a:buChar char="•"/>
            </a:pPr>
            <a:r>
              <a:rPr lang="en-GB" sz="1100" kern="0" dirty="0">
                <a:latin typeface="Tahoma" panose="020B0604030504040204" pitchFamily="34" charset="0"/>
                <a:ea typeface="Calibri" panose="020F0502020204030204" pitchFamily="34" charset="0"/>
              </a:rPr>
              <a:t>Embedding foundations of the</a:t>
            </a:r>
          </a:p>
          <a:p>
            <a:r>
              <a:rPr lang="en-GB" sz="1100" kern="0" dirty="0">
                <a:latin typeface="Tahoma" panose="020B0604030504040204" pitchFamily="34" charset="0"/>
                <a:ea typeface="Calibri" panose="020F0502020204030204" pitchFamily="34" charset="0"/>
              </a:rPr>
              <a:t>interrelated dimensions of music </a:t>
            </a:r>
            <a:endParaRPr lang="en-US" sz="1100" dirty="0">
              <a:latin typeface="Tahoma" panose="020B0604030504040204" pitchFamily="34" charset="0"/>
              <a:ea typeface="Tahoma" panose="020B0604030504040204" pitchFamily="34" charset="0"/>
              <a:cs typeface="Tahoma" panose="020B0604030504040204" pitchFamily="34" charset="0"/>
            </a:endParaRPr>
          </a:p>
          <a:p>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Colour and colour mixing</a:t>
            </a:r>
            <a:endParaRPr kumimoji="0" lang="en-US" sz="1200" b="0" i="0" u="none" strike="noStrike" kern="1200" cap="none" spc="0" normalizeH="0" baseline="0" noProof="0" dirty="0">
              <a:ln>
                <a:noFill/>
              </a:ln>
              <a:solidFill>
                <a:srgbClr val="000000"/>
              </a:solidFill>
              <a:effectLst/>
              <a:uLnTx/>
              <a:uFillTx/>
              <a:latin typeface="Aptos"/>
              <a:ea typeface="+mn-ea"/>
              <a:cs typeface="+mn-cs"/>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000000"/>
                </a:solidFill>
                <a:effectLst/>
                <a:uLnTx/>
                <a:uFillTx/>
                <a:latin typeface="Aptos"/>
                <a:ea typeface="+mn-ea"/>
                <a:cs typeface="+mn-cs"/>
              </a:rPr>
              <a:t>Observational drawings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000000"/>
                </a:solidFill>
                <a:effectLst/>
                <a:uLnTx/>
                <a:uFillTx/>
                <a:latin typeface="Aptos"/>
                <a:ea typeface="+mn-ea"/>
                <a:cs typeface="+mn-cs"/>
              </a:rPr>
              <a:t>Transient art</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srgbClr val="000000"/>
                </a:solidFill>
                <a:latin typeface="Aptos"/>
              </a:rPr>
              <a:t>Self portraits</a:t>
            </a: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Construction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Create with playdough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Explore a variety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o</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 building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materials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a</a:t>
            </a:r>
            <a:r>
              <a:rPr kumimoji="0" lang="en-GB" sz="11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nd</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construction kits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Imaginative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My friends and family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world around 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6" name="Picture 1035">
            <a:extLst>
              <a:ext uri="{FF2B5EF4-FFF2-40B4-BE49-F238E27FC236}">
                <a16:creationId xmlns:a16="http://schemas.microsoft.com/office/drawing/2014/main" id="{20674ECB-6C12-060E-98B1-2C21CDFAAB2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298562" y="3404736"/>
            <a:ext cx="576901" cy="504875"/>
          </a:xfrm>
          <a:prstGeom prst="rect">
            <a:avLst/>
          </a:prstGeom>
        </p:spPr>
      </p:pic>
      <p:pic>
        <p:nvPicPr>
          <p:cNvPr id="1037" name="Picture 1036">
            <a:extLst>
              <a:ext uri="{FF2B5EF4-FFF2-40B4-BE49-F238E27FC236}">
                <a16:creationId xmlns:a16="http://schemas.microsoft.com/office/drawing/2014/main" id="{2A6983EB-BBBD-2F47-D403-EC8002B6FC71}"/>
              </a:ext>
            </a:extLst>
          </p:cNvPr>
          <p:cNvPicPr>
            <a:picLocks noChangeAspect="1"/>
          </p:cNvPicPr>
          <p:nvPr/>
        </p:nvPicPr>
        <p:blipFill>
          <a:blip r:embed="rId15"/>
          <a:stretch>
            <a:fillRect/>
          </a:stretch>
        </p:blipFill>
        <p:spPr>
          <a:xfrm>
            <a:off x="2395205" y="4448029"/>
            <a:ext cx="509336" cy="509336"/>
          </a:xfrm>
          <a:prstGeom prst="rect">
            <a:avLst/>
          </a:prstGeom>
        </p:spPr>
      </p:pic>
      <p:pic>
        <p:nvPicPr>
          <p:cNvPr id="1041" name="Picture 1040">
            <a:extLst>
              <a:ext uri="{FF2B5EF4-FFF2-40B4-BE49-F238E27FC236}">
                <a16:creationId xmlns:a16="http://schemas.microsoft.com/office/drawing/2014/main" id="{FB8F8EA1-EA9F-8A96-8784-55F8CDED3F1D}"/>
              </a:ext>
            </a:extLst>
          </p:cNvPr>
          <p:cNvPicPr>
            <a:picLocks noChangeAspect="1"/>
          </p:cNvPicPr>
          <p:nvPr/>
        </p:nvPicPr>
        <p:blipFill>
          <a:blip r:embed="rId16"/>
          <a:stretch>
            <a:fillRect/>
          </a:stretch>
        </p:blipFill>
        <p:spPr>
          <a:xfrm>
            <a:off x="2366127" y="6203117"/>
            <a:ext cx="509336" cy="509336"/>
          </a:xfrm>
          <a:prstGeom prst="rect">
            <a:avLst/>
          </a:prstGeom>
        </p:spPr>
      </p:pic>
      <p:pic>
        <p:nvPicPr>
          <p:cNvPr id="1043" name="Picture 1042">
            <a:extLst>
              <a:ext uri="{FF2B5EF4-FFF2-40B4-BE49-F238E27FC236}">
                <a16:creationId xmlns:a16="http://schemas.microsoft.com/office/drawing/2014/main" id="{85E3F9DA-FD51-EEFB-2B93-B89516E06A49}"/>
              </a:ext>
            </a:extLst>
          </p:cNvPr>
          <p:cNvPicPr>
            <a:picLocks noChangeAspect="1"/>
          </p:cNvPicPr>
          <p:nvPr/>
        </p:nvPicPr>
        <p:blipFill>
          <a:blip r:embed="rId17"/>
          <a:stretch>
            <a:fillRect/>
          </a:stretch>
        </p:blipFill>
        <p:spPr>
          <a:xfrm flipH="1">
            <a:off x="2473031" y="5131775"/>
            <a:ext cx="369188" cy="369188"/>
          </a:xfrm>
          <a:prstGeom prst="rect">
            <a:avLst/>
          </a:prstGeom>
        </p:spPr>
      </p:pic>
      <p:pic>
        <p:nvPicPr>
          <p:cNvPr id="1045" name="Picture 1044">
            <a:extLst>
              <a:ext uri="{FF2B5EF4-FFF2-40B4-BE49-F238E27FC236}">
                <a16:creationId xmlns:a16="http://schemas.microsoft.com/office/drawing/2014/main" id="{EA3F09FF-0BE1-BFAD-98C5-2C22994A0AE8}"/>
              </a:ext>
            </a:extLst>
          </p:cNvPr>
          <p:cNvPicPr>
            <a:picLocks noChangeAspect="1"/>
          </p:cNvPicPr>
          <p:nvPr/>
        </p:nvPicPr>
        <p:blipFill>
          <a:blip r:embed="rId18"/>
          <a:stretch>
            <a:fillRect/>
          </a:stretch>
        </p:blipFill>
        <p:spPr>
          <a:xfrm>
            <a:off x="5496063" y="5904053"/>
            <a:ext cx="494184" cy="494184"/>
          </a:xfrm>
          <a:prstGeom prst="rect">
            <a:avLst/>
          </a:prstGeom>
        </p:spPr>
      </p:pic>
    </p:spTree>
    <p:extLst>
      <p:ext uri="{BB962C8B-B14F-4D97-AF65-F5344CB8AC3E}">
        <p14:creationId xmlns:p14="http://schemas.microsoft.com/office/powerpoint/2010/main" val="1975803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7FCB2"/>
        </a:solidFill>
        <a:effectLst/>
      </p:bgPr>
    </p:bg>
    <p:spTree>
      <p:nvGrpSpPr>
        <p:cNvPr id="1" name=""/>
        <p:cNvGrpSpPr/>
        <p:nvPr/>
      </p:nvGrpSpPr>
      <p:grpSpPr>
        <a:xfrm>
          <a:off x="0" y="0"/>
          <a:ext cx="0" cy="0"/>
          <a:chOff x="0" y="0"/>
          <a:chExt cx="0" cy="0"/>
        </a:xfrm>
      </p:grpSpPr>
      <p:sp>
        <p:nvSpPr>
          <p:cNvPr id="4" name="TextBox 3"/>
          <p:cNvSpPr txBox="1"/>
          <p:nvPr/>
        </p:nvSpPr>
        <p:spPr>
          <a:xfrm>
            <a:off x="6110997" y="1623891"/>
            <a:ext cx="2969441" cy="5152092"/>
          </a:xfrm>
          <a:prstGeom prst="rect">
            <a:avLst/>
          </a:prstGeom>
          <a:solidFill>
            <a:schemeClr val="tx2">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English: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 Reading and Phonics: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Learn P</a:t>
            </a:r>
            <a:r>
              <a:rPr kumimoji="0" lang="en-GB" sz="11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hase</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2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Blend and segment to read words with phase 2 sounds</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Comprehension</a:t>
            </a: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Begin to u</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se Super Six skills to read, understand and respond to texts: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Clarify.</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Question.</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Make connections.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Visualise.</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Predict.</a:t>
            </a:r>
          </a:p>
          <a:p>
            <a:pPr marL="258763" lvl="1" indent="-171450">
              <a:buFont typeface="Courier New" panose="02070309020205020404" pitchFamily="49" charset="0"/>
              <a:buChar char="o"/>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Infer.</a:t>
            </a: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 Summarise.</a:t>
            </a:r>
            <a:endPar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Class books: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Brown Bear, Brown Bear What do you see?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Mixed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Wonderful World of Colour</a:t>
            </a:r>
            <a:endPar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Writing:</a:t>
            </a:r>
            <a:endPar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Write letters in response to hearing the sound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Spell words using known sounds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Handwriting: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Under pattern (short)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Under pattern (tall)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Associated letters: </a:t>
            </a:r>
            <a:r>
              <a:rPr kumimoji="0" lang="en-GB" sz="11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l t u y j 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Words containing these letters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Associated vocabulary:</a:t>
            </a: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grip, ascenders, descenders, under, pattern, join.</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6" name="TextBox 5"/>
          <p:cNvSpPr txBox="1"/>
          <p:nvPr/>
        </p:nvSpPr>
        <p:spPr>
          <a:xfrm>
            <a:off x="3106402" y="2886767"/>
            <a:ext cx="2944561" cy="2000548"/>
          </a:xfrm>
          <a:prstGeom prst="rect">
            <a:avLst/>
          </a:prstGeom>
          <a:solidFill>
            <a:schemeClr val="accent3"/>
          </a:solidFill>
          <a:ln w="158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Physical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Gross Motor</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Dance</a:t>
            </a: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Stay in time with music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Use actions to show a character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Make big movements with your body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Use your body to make shapes</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Fine Motor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 and finger strength and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 eye coordination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Pencil control e.g. tracing and writing</a:t>
            </a:r>
          </a:p>
        </p:txBody>
      </p:sp>
      <p:sp>
        <p:nvSpPr>
          <p:cNvPr id="9" name="TextBox 8"/>
          <p:cNvSpPr txBox="1"/>
          <p:nvPr/>
        </p:nvSpPr>
        <p:spPr>
          <a:xfrm>
            <a:off x="92688" y="41681"/>
            <a:ext cx="2927393" cy="2117303"/>
          </a:xfrm>
          <a:prstGeom prst="rect">
            <a:avLst/>
          </a:prstGeom>
          <a:solidFill>
            <a:srgbClr val="FF4343"/>
          </a:solidFill>
          <a:ln w="15875">
            <a:solidFill>
              <a:schemeClr val="tx1"/>
            </a:solidFill>
          </a:ln>
        </p:spPr>
        <p:txBody>
          <a:bodyPr wrap="square"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Maths: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Shape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Circles and triangles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Shapes with four sides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Numbers </a:t>
            </a: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1</a:t>
            </a: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Finding and representing 1,2,3,4,5,6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Subitising 1,2,3,4,5,6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Composition 1,2,3,4,5,6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Finding 1 more and 1 less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2" name="TextBox 11"/>
          <p:cNvSpPr txBox="1"/>
          <p:nvPr/>
        </p:nvSpPr>
        <p:spPr>
          <a:xfrm>
            <a:off x="3093037" y="1161630"/>
            <a:ext cx="2957926" cy="1666590"/>
          </a:xfrm>
          <a:prstGeom prst="rect">
            <a:avLst/>
          </a:prstGeom>
          <a:solidFill>
            <a:schemeClr val="accent6">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Personal, Social &amp; Emotional Development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Celebrating Difference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What am I good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I’m special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Families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Homes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Friends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Standing up f</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or yourself</a:t>
            </a:r>
            <a:endPar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8" name="Rectangle 7"/>
          <p:cNvSpPr/>
          <p:nvPr/>
        </p:nvSpPr>
        <p:spPr>
          <a:xfrm>
            <a:off x="3109467" y="63968"/>
            <a:ext cx="2934763" cy="1051446"/>
          </a:xfrm>
          <a:prstGeom prst="rect">
            <a:avLst/>
          </a:prstGeom>
          <a:solidFill>
            <a:schemeClr val="bg1"/>
          </a:solidFill>
        </p:spPr>
        <p:style>
          <a:lnRef idx="2">
            <a:schemeClr val="accent3"/>
          </a:lnRef>
          <a:fillRef idx="1">
            <a:schemeClr val="lt1"/>
          </a:fillRef>
          <a:effectRef idx="0">
            <a:schemeClr val="accent3"/>
          </a:effectRef>
          <a:fontRef idx="minor">
            <a:schemeClr val="dk1"/>
          </a:fontRef>
        </p:style>
        <p:txBody>
          <a:bodyPr wrap="square" lIns="91440" tIns="45720" rIns="91440" bIns="4572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w="19050">
                <a:solidFill>
                  <a:srgbClr val="1F497D">
                    <a:tint val="1000"/>
                  </a:srgbClr>
                </a:solidFill>
                <a:prstDash val="solid"/>
              </a:ln>
              <a:solidFill>
                <a:prstClr val="black">
                  <a:lumMod val="85000"/>
                  <a:lumOff val="15000"/>
                </a:prstClr>
              </a:solidFill>
              <a:effectLst>
                <a:outerShdw blurRad="50000" dist="50800" dir="7500000" algn="tl">
                  <a:srgbClr val="000000">
                    <a:shade val="5000"/>
                    <a:alpha val="35000"/>
                  </a:srgbClr>
                </a:outerShdw>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7" name="Picture 2" descr="F:\..\My Documents\Bishop Lonsdale\Bishop Lonsdale-Logo.jpg">
            <a:extLst>
              <a:ext uri="{FF2B5EF4-FFF2-40B4-BE49-F238E27FC236}">
                <a16:creationId xmlns:a16="http://schemas.microsoft.com/office/drawing/2014/main" id="{DBEBBE76-6193-4717-818C-858B6F464B6E}"/>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3121586"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F:\..\My Documents\Bishop Lonsdale\Bishop Lonsdale-Logo.jpg">
            <a:extLst>
              <a:ext uri="{FF2B5EF4-FFF2-40B4-BE49-F238E27FC236}">
                <a16:creationId xmlns:a16="http://schemas.microsoft.com/office/drawing/2014/main" id="{5BA29B42-2DFA-4678-8F37-D5545EB53AA0}"/>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5423308"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a:extLst>
              <a:ext uri="{FF2B5EF4-FFF2-40B4-BE49-F238E27FC236}">
                <a16:creationId xmlns:a16="http://schemas.microsoft.com/office/drawing/2014/main" id="{9A44A3CB-3236-4B87-969C-BDC2DFC3C73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4368" y="3144465"/>
            <a:ext cx="858847" cy="858847"/>
          </a:xfrm>
          <a:prstGeom prst="rect">
            <a:avLst/>
          </a:prstGeom>
        </p:spPr>
      </p:pic>
      <p:pic>
        <p:nvPicPr>
          <p:cNvPr id="36" name="Picture 35">
            <a:extLst>
              <a:ext uri="{FF2B5EF4-FFF2-40B4-BE49-F238E27FC236}">
                <a16:creationId xmlns:a16="http://schemas.microsoft.com/office/drawing/2014/main" id="{8CEC9B01-A284-45A2-9AAA-7FFE411A048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93065" y="328155"/>
            <a:ext cx="641402" cy="641402"/>
          </a:xfrm>
          <a:prstGeom prst="rect">
            <a:avLst/>
          </a:prstGeom>
          <a:effectLst>
            <a:softEdge rad="0"/>
          </a:effectLst>
        </p:spPr>
      </p:pic>
      <p:pic>
        <p:nvPicPr>
          <p:cNvPr id="40" name="Picture 39">
            <a:extLst>
              <a:ext uri="{FF2B5EF4-FFF2-40B4-BE49-F238E27FC236}">
                <a16:creationId xmlns:a16="http://schemas.microsoft.com/office/drawing/2014/main" id="{52B91DC9-65DD-448C-811E-08E6D183109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18212" y="3160926"/>
            <a:ext cx="487619" cy="487619"/>
          </a:xfrm>
          <a:prstGeom prst="rect">
            <a:avLst/>
          </a:prstGeom>
        </p:spPr>
      </p:pic>
      <p:pic>
        <p:nvPicPr>
          <p:cNvPr id="42" name="Picture 41">
            <a:extLst>
              <a:ext uri="{FF2B5EF4-FFF2-40B4-BE49-F238E27FC236}">
                <a16:creationId xmlns:a16="http://schemas.microsoft.com/office/drawing/2014/main" id="{784E783C-15CC-42AF-B959-596C1BADB00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42368" y="2161929"/>
            <a:ext cx="487748" cy="487748"/>
          </a:xfrm>
          <a:prstGeom prst="rect">
            <a:avLst/>
          </a:prstGeom>
        </p:spPr>
      </p:pic>
      <p:pic>
        <p:nvPicPr>
          <p:cNvPr id="48" name="Picture 47">
            <a:extLst>
              <a:ext uri="{FF2B5EF4-FFF2-40B4-BE49-F238E27FC236}">
                <a16:creationId xmlns:a16="http://schemas.microsoft.com/office/drawing/2014/main" id="{A6AC248C-63D8-4825-AC24-25F36D6E188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45795" y="4902795"/>
            <a:ext cx="95250" cy="95250"/>
          </a:xfrm>
          <a:prstGeom prst="rect">
            <a:avLst/>
          </a:prstGeom>
        </p:spPr>
      </p:pic>
      <p:sp>
        <p:nvSpPr>
          <p:cNvPr id="61" name="TextBox 60">
            <a:extLst>
              <a:ext uri="{FF2B5EF4-FFF2-40B4-BE49-F238E27FC236}">
                <a16:creationId xmlns:a16="http://schemas.microsoft.com/office/drawing/2014/main" id="{038DA7F7-F16A-34B5-A974-9DFDCD5AF630}"/>
              </a:ext>
            </a:extLst>
          </p:cNvPr>
          <p:cNvSpPr txBox="1"/>
          <p:nvPr/>
        </p:nvSpPr>
        <p:spPr>
          <a:xfrm>
            <a:off x="3087869" y="41682"/>
            <a:ext cx="2927394" cy="1051445"/>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Reception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Autumn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Big Picture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solidFill>
                  <a:srgbClr val="0070C0"/>
                </a:solidFill>
                <a:latin typeface="Tahoma" panose="020B0604030504040204" pitchFamily="34" charset="0"/>
                <a:ea typeface="Tahoma" panose="020B0604030504040204" pitchFamily="34" charset="0"/>
                <a:cs typeface="Tahoma" panose="020B0604030504040204" pitchFamily="34" charset="0"/>
              </a:rPr>
              <a:t>Rainbows and Sparkles</a:t>
            </a:r>
            <a:endParaRPr kumimoji="0" lang="en-GB" sz="1400" b="1" i="0" u="none" strike="noStrike" kern="1200" cap="none" spc="0" normalizeH="0" baseline="0" noProof="0" dirty="0">
              <a:ln>
                <a:noFill/>
              </a:ln>
              <a:solidFill>
                <a:srgbClr val="0070C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62" name="TextBox 61">
            <a:extLst>
              <a:ext uri="{FF2B5EF4-FFF2-40B4-BE49-F238E27FC236}">
                <a16:creationId xmlns:a16="http://schemas.microsoft.com/office/drawing/2014/main" id="{CD8966A6-9D8C-606B-F6EF-7A66AE469EAF}"/>
              </a:ext>
            </a:extLst>
          </p:cNvPr>
          <p:cNvSpPr txBox="1"/>
          <p:nvPr/>
        </p:nvSpPr>
        <p:spPr>
          <a:xfrm>
            <a:off x="6133528" y="63967"/>
            <a:ext cx="2917783" cy="1485706"/>
          </a:xfrm>
          <a:prstGeom prst="rect">
            <a:avLst/>
          </a:prstGeom>
          <a:solidFill>
            <a:srgbClr val="CCB4EA"/>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Communication &amp; Language</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Understanding how to listen carefully and why listening is important</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Take part in discussions.</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Develop and use new </a:t>
            </a:r>
          </a:p>
          <a:p>
            <a:pPr lvl="0">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vocabulary</a:t>
            </a:r>
          </a:p>
          <a:p>
            <a:pPr marL="171450" lvl="0" indent="-171450">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Listen and respond to stories.</a:t>
            </a:r>
          </a:p>
          <a:p>
            <a:pPr lvl="0">
              <a:defRPr/>
            </a:pPr>
            <a:r>
              <a:rPr lang="en-US" sz="1100" b="1" dirty="0">
                <a:solidFill>
                  <a:prstClr val="black"/>
                </a:solidFill>
                <a:highlight>
                  <a:srgbClr val="00FFFF"/>
                </a:highlight>
                <a:latin typeface="Tahoma" panose="020B0604030504040204" pitchFamily="34" charset="0"/>
                <a:ea typeface="Tahoma" panose="020B0604030504040204" pitchFamily="34" charset="0"/>
                <a:cs typeface="Tahoma" panose="020B0604030504040204" pitchFamily="34" charset="0"/>
              </a:rPr>
              <a:t>Boromi Bags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4" name="Picture 1023">
            <a:extLst>
              <a:ext uri="{FF2B5EF4-FFF2-40B4-BE49-F238E27FC236}">
                <a16:creationId xmlns:a16="http://schemas.microsoft.com/office/drawing/2014/main" id="{B1115AF6-6597-B5BE-844A-93EC8A3623BC}"/>
              </a:ext>
            </a:extLst>
          </p:cNvPr>
          <p:cNvPicPr>
            <a:picLocks noChangeAspect="1"/>
          </p:cNvPicPr>
          <p:nvPr/>
        </p:nvPicPr>
        <p:blipFill>
          <a:blip r:embed="rId10"/>
          <a:stretch>
            <a:fillRect/>
          </a:stretch>
        </p:blipFill>
        <p:spPr>
          <a:xfrm>
            <a:off x="8417481" y="573471"/>
            <a:ext cx="541943" cy="541943"/>
          </a:xfrm>
          <a:prstGeom prst="rect">
            <a:avLst/>
          </a:prstGeom>
        </p:spPr>
      </p:pic>
      <p:pic>
        <p:nvPicPr>
          <p:cNvPr id="1026" name="Picture 1025">
            <a:extLst>
              <a:ext uri="{FF2B5EF4-FFF2-40B4-BE49-F238E27FC236}">
                <a16:creationId xmlns:a16="http://schemas.microsoft.com/office/drawing/2014/main" id="{EC25AE59-6811-0F19-B0BB-60291F69A055}"/>
              </a:ext>
            </a:extLst>
          </p:cNvPr>
          <p:cNvPicPr>
            <a:picLocks noChangeAspect="1"/>
          </p:cNvPicPr>
          <p:nvPr/>
        </p:nvPicPr>
        <p:blipFill>
          <a:blip r:embed="rId11"/>
          <a:stretch>
            <a:fillRect/>
          </a:stretch>
        </p:blipFill>
        <p:spPr>
          <a:xfrm>
            <a:off x="5589994" y="3884411"/>
            <a:ext cx="487620" cy="487620"/>
          </a:xfrm>
          <a:prstGeom prst="rect">
            <a:avLst/>
          </a:prstGeom>
        </p:spPr>
      </p:pic>
      <p:pic>
        <p:nvPicPr>
          <p:cNvPr id="1029" name="Picture 1028" descr="A pencil on a piece of paper&#10;&#10;AI-generated content may be incorrect.">
            <a:extLst>
              <a:ext uri="{FF2B5EF4-FFF2-40B4-BE49-F238E27FC236}">
                <a16:creationId xmlns:a16="http://schemas.microsoft.com/office/drawing/2014/main" id="{CC20D99D-E4A4-6E51-38F2-7C833C89686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447429" y="5772651"/>
            <a:ext cx="566989" cy="566989"/>
          </a:xfrm>
          <a:prstGeom prst="rect">
            <a:avLst/>
          </a:prstGeom>
        </p:spPr>
      </p:pic>
      <p:sp>
        <p:nvSpPr>
          <p:cNvPr id="1033" name="TextBox 1032">
            <a:extLst>
              <a:ext uri="{FF2B5EF4-FFF2-40B4-BE49-F238E27FC236}">
                <a16:creationId xmlns:a16="http://schemas.microsoft.com/office/drawing/2014/main" id="{A57E2304-639A-D2DF-EEA6-72E34B6AFF26}"/>
              </a:ext>
            </a:extLst>
          </p:cNvPr>
          <p:cNvSpPr txBox="1"/>
          <p:nvPr/>
        </p:nvSpPr>
        <p:spPr>
          <a:xfrm>
            <a:off x="3101570" y="4945862"/>
            <a:ext cx="2942660" cy="1830121"/>
          </a:xfrm>
          <a:prstGeom prst="rect">
            <a:avLst/>
          </a:prstGeom>
          <a:solidFill>
            <a:srgbClr val="00B05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Understanding the World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 -Derby Agreed Syllabus: </a:t>
            </a:r>
          </a:p>
          <a:p>
            <a:pPr lvl="0">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Understanding Christianity: Incarnation</a:t>
            </a:r>
            <a:endParaRPr kumimoji="0" lang="en-US"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lvl="0">
              <a:defRPr/>
            </a:pPr>
            <a:r>
              <a:rPr lang="en-US" sz="1100" dirty="0">
                <a:solidFill>
                  <a:prstClr val="black"/>
                </a:solidFill>
                <a:highlight>
                  <a:srgbClr val="00FFFF"/>
                </a:highlight>
                <a:latin typeface="Tahoma" panose="020B0604030504040204" pitchFamily="34" charset="0"/>
                <a:ea typeface="Tahoma" panose="020B0604030504040204" pitchFamily="34" charset="0"/>
                <a:cs typeface="Tahoma" panose="020B0604030504040204" pitchFamily="34" charset="0"/>
              </a:rPr>
              <a:t>Nativity </a:t>
            </a:r>
            <a:endParaRPr kumimoji="0" lang="en-US" sz="1100"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Science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Winter</a:t>
            </a:r>
            <a:endParaRPr kumimoji="0" lang="en-US"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Past and Present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How have I changed? How will I change in the future?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Jesus as a baby and as an adult.</a:t>
            </a:r>
            <a:endPar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4" name="Picture 1033">
            <a:extLst>
              <a:ext uri="{FF2B5EF4-FFF2-40B4-BE49-F238E27FC236}">
                <a16:creationId xmlns:a16="http://schemas.microsoft.com/office/drawing/2014/main" id="{2A59CB15-2702-B93F-10BF-075D75C5CC5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64177" y="5208368"/>
            <a:ext cx="392134" cy="392134"/>
          </a:xfrm>
          <a:prstGeom prst="rect">
            <a:avLst/>
          </a:prstGeom>
        </p:spPr>
      </p:pic>
      <p:sp>
        <p:nvSpPr>
          <p:cNvPr id="1035" name="TextBox 1034">
            <a:extLst>
              <a:ext uri="{FF2B5EF4-FFF2-40B4-BE49-F238E27FC236}">
                <a16:creationId xmlns:a16="http://schemas.microsoft.com/office/drawing/2014/main" id="{F4FBB16A-D5C5-60CE-1D84-DB522C01B15A}"/>
              </a:ext>
            </a:extLst>
          </p:cNvPr>
          <p:cNvSpPr txBox="1"/>
          <p:nvPr/>
        </p:nvSpPr>
        <p:spPr>
          <a:xfrm>
            <a:off x="88134" y="2254641"/>
            <a:ext cx="2924649" cy="4521342"/>
          </a:xfrm>
          <a:prstGeom prst="rect">
            <a:avLst/>
          </a:prstGeom>
          <a:solidFill>
            <a:srgbClr val="FFC00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Expressive Art and Design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Music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a:ea typeface="Tahoma"/>
                <a:cs typeface="Tahoma"/>
              </a:rPr>
              <a:t>Charanga Scheme of Work</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Learn to sing nursery rhymes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and action songs</a:t>
            </a:r>
          </a:p>
          <a:p>
            <a:pPr>
              <a:buFont typeface="Arial" panose="020B0604020202020204" pitchFamily="34" charset="0"/>
              <a:buChar char="•"/>
            </a:pPr>
            <a:r>
              <a:rPr lang="en-US" sz="1200" dirty="0">
                <a:solidFill>
                  <a:srgbClr val="323636"/>
                </a:solidFill>
                <a:latin typeface="Tahoma" panose="020B0604030504040204" pitchFamily="34" charset="0"/>
                <a:ea typeface="Tahoma" panose="020B0604030504040204" pitchFamily="34" charset="0"/>
                <a:cs typeface="Tahoma" panose="020B0604030504040204" pitchFamily="34" charset="0"/>
              </a:rPr>
              <a:t>Listen and respond to different styles of music</a:t>
            </a:r>
          </a:p>
          <a:p>
            <a:pPr>
              <a:buFont typeface="Arial" panose="020B0604020202020204" pitchFamily="34" charset="0"/>
              <a:buChar char="•"/>
            </a:pPr>
            <a:r>
              <a:rPr lang="en-US" sz="1200" dirty="0">
                <a:solidFill>
                  <a:srgbClr val="323636"/>
                </a:solidFill>
                <a:latin typeface="Tahoma" panose="020B0604030504040204" pitchFamily="34" charset="0"/>
                <a:ea typeface="Tahoma" panose="020B0604030504040204" pitchFamily="34" charset="0"/>
                <a:cs typeface="Tahoma" panose="020B0604030504040204" pitchFamily="34" charset="0"/>
              </a:rPr>
              <a:t>Embed the foundations of the </a:t>
            </a:r>
          </a:p>
          <a:p>
            <a:r>
              <a:rPr lang="en-US" sz="1200" dirty="0">
                <a:solidFill>
                  <a:srgbClr val="323636"/>
                </a:solidFill>
                <a:latin typeface="Tahoma" panose="020B0604030504040204" pitchFamily="34" charset="0"/>
                <a:ea typeface="Tahoma" panose="020B0604030504040204" pitchFamily="34" charset="0"/>
                <a:cs typeface="Tahoma" panose="020B0604030504040204" pitchFamily="34" charset="0"/>
              </a:rPr>
              <a:t>interrelated dimensions of music</a:t>
            </a:r>
          </a:p>
          <a:p>
            <a:pPr>
              <a:buFont typeface="Arial" panose="020B0604020202020204" pitchFamily="34" charset="0"/>
              <a:buChar char="•"/>
            </a:pPr>
            <a:r>
              <a:rPr lang="en-US" sz="1200" dirty="0">
                <a:solidFill>
                  <a:srgbClr val="323636"/>
                </a:solidFill>
                <a:latin typeface="Tahoma" panose="020B0604030504040204" pitchFamily="34" charset="0"/>
                <a:ea typeface="Tahoma" panose="020B0604030504040204" pitchFamily="34" charset="0"/>
                <a:cs typeface="Tahoma" panose="020B0604030504040204" pitchFamily="34" charset="0"/>
              </a:rPr>
              <a:t>Improvise leading to playing classroom instruments</a:t>
            </a:r>
          </a:p>
          <a:p>
            <a:pPr>
              <a:buFont typeface="Arial" panose="020B0604020202020204" pitchFamily="34" charset="0"/>
              <a:buChar char="•"/>
            </a:pPr>
            <a:r>
              <a:rPr lang="en-US" sz="1200" dirty="0">
                <a:solidFill>
                  <a:srgbClr val="323636"/>
                </a:solidFill>
                <a:latin typeface="Tahoma" panose="020B0604030504040204" pitchFamily="34" charset="0"/>
                <a:ea typeface="Tahoma" panose="020B0604030504040204" pitchFamily="34" charset="0"/>
                <a:cs typeface="Tahoma" panose="020B0604030504040204" pitchFamily="34" charset="0"/>
              </a:rPr>
              <a:t>Share and perform </a:t>
            </a:r>
          </a:p>
          <a:p>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Colour and colour mixing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Explore materials and tools</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Join different materials- junk </a:t>
            </a:r>
          </a:p>
          <a:p>
            <a:pPr marR="0" lvl="0" algn="l" defTabSz="914400" rtl="0" eaLnBrk="1" fontAlgn="base" latinLnBrk="0" hangingPunct="1">
              <a:lnSpc>
                <a:spcPct val="100000"/>
              </a:lnSpc>
              <a:spcBef>
                <a:spcPts val="0"/>
              </a:spcBef>
              <a:spcAft>
                <a:spcPts val="0"/>
              </a:spcAft>
              <a:buClrTx/>
              <a:buSzTx/>
              <a:tabLst/>
              <a:defRPr/>
            </a:pPr>
            <a:r>
              <a:rPr lang="en-US" sz="1100" dirty="0">
                <a:solidFill>
                  <a:srgbClr val="000000"/>
                </a:solidFill>
                <a:latin typeface="Tahoma" panose="020B0604030504040204" pitchFamily="34" charset="0"/>
                <a:ea typeface="Tahoma" panose="020B0604030504040204" pitchFamily="34" charset="0"/>
                <a:cs typeface="Tahoma" panose="020B0604030504040204" pitchFamily="34" charset="0"/>
              </a:rPr>
              <a:t>m</a:t>
            </a:r>
            <a:r>
              <a:rPr kumimoji="0" lang="en-US" sz="1100" b="0" i="0" u="none" strike="noStrike" kern="1200" cap="none" spc="0" normalizeH="0" baseline="0" noProof="0" dirty="0" err="1">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odelling</a:t>
            </a:r>
            <a:endPar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Construction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Create with playdough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Explore a variety of building materials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and construction kits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Imaginative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Celebrations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world around 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6" name="Picture 1035">
            <a:extLst>
              <a:ext uri="{FF2B5EF4-FFF2-40B4-BE49-F238E27FC236}">
                <a16:creationId xmlns:a16="http://schemas.microsoft.com/office/drawing/2014/main" id="{20674ECB-6C12-060E-98B1-2C21CDFAAB2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413933" y="3404736"/>
            <a:ext cx="493684" cy="432048"/>
          </a:xfrm>
          <a:prstGeom prst="rect">
            <a:avLst/>
          </a:prstGeom>
        </p:spPr>
      </p:pic>
      <p:pic>
        <p:nvPicPr>
          <p:cNvPr id="1037" name="Picture 1036">
            <a:extLst>
              <a:ext uri="{FF2B5EF4-FFF2-40B4-BE49-F238E27FC236}">
                <a16:creationId xmlns:a16="http://schemas.microsoft.com/office/drawing/2014/main" id="{2A6983EB-BBBD-2F47-D403-EC8002B6FC71}"/>
              </a:ext>
            </a:extLst>
          </p:cNvPr>
          <p:cNvPicPr>
            <a:picLocks noChangeAspect="1"/>
          </p:cNvPicPr>
          <p:nvPr/>
        </p:nvPicPr>
        <p:blipFill>
          <a:blip r:embed="rId15"/>
          <a:stretch>
            <a:fillRect/>
          </a:stretch>
        </p:blipFill>
        <p:spPr>
          <a:xfrm>
            <a:off x="2395205" y="4448029"/>
            <a:ext cx="509336" cy="509336"/>
          </a:xfrm>
          <a:prstGeom prst="rect">
            <a:avLst/>
          </a:prstGeom>
        </p:spPr>
      </p:pic>
      <p:pic>
        <p:nvPicPr>
          <p:cNvPr id="1041" name="Picture 1040">
            <a:extLst>
              <a:ext uri="{FF2B5EF4-FFF2-40B4-BE49-F238E27FC236}">
                <a16:creationId xmlns:a16="http://schemas.microsoft.com/office/drawing/2014/main" id="{FB8F8EA1-EA9F-8A96-8784-55F8CDED3F1D}"/>
              </a:ext>
            </a:extLst>
          </p:cNvPr>
          <p:cNvPicPr>
            <a:picLocks noChangeAspect="1"/>
          </p:cNvPicPr>
          <p:nvPr/>
        </p:nvPicPr>
        <p:blipFill>
          <a:blip r:embed="rId16"/>
          <a:stretch>
            <a:fillRect/>
          </a:stretch>
        </p:blipFill>
        <p:spPr>
          <a:xfrm>
            <a:off x="2366127" y="6203117"/>
            <a:ext cx="509336" cy="509336"/>
          </a:xfrm>
          <a:prstGeom prst="rect">
            <a:avLst/>
          </a:prstGeom>
        </p:spPr>
      </p:pic>
      <p:pic>
        <p:nvPicPr>
          <p:cNvPr id="1043" name="Picture 1042">
            <a:extLst>
              <a:ext uri="{FF2B5EF4-FFF2-40B4-BE49-F238E27FC236}">
                <a16:creationId xmlns:a16="http://schemas.microsoft.com/office/drawing/2014/main" id="{85E3F9DA-FD51-EEFB-2B93-B89516E06A49}"/>
              </a:ext>
            </a:extLst>
          </p:cNvPr>
          <p:cNvPicPr>
            <a:picLocks noChangeAspect="1"/>
          </p:cNvPicPr>
          <p:nvPr/>
        </p:nvPicPr>
        <p:blipFill>
          <a:blip r:embed="rId17"/>
          <a:stretch>
            <a:fillRect/>
          </a:stretch>
        </p:blipFill>
        <p:spPr>
          <a:xfrm flipH="1">
            <a:off x="2473031" y="5131775"/>
            <a:ext cx="369188" cy="369188"/>
          </a:xfrm>
          <a:prstGeom prst="rect">
            <a:avLst/>
          </a:prstGeom>
        </p:spPr>
      </p:pic>
      <p:pic>
        <p:nvPicPr>
          <p:cNvPr id="1045" name="Picture 1044">
            <a:extLst>
              <a:ext uri="{FF2B5EF4-FFF2-40B4-BE49-F238E27FC236}">
                <a16:creationId xmlns:a16="http://schemas.microsoft.com/office/drawing/2014/main" id="{EA3F09FF-0BE1-BFAD-98C5-2C22994A0AE8}"/>
              </a:ext>
            </a:extLst>
          </p:cNvPr>
          <p:cNvPicPr>
            <a:picLocks noChangeAspect="1"/>
          </p:cNvPicPr>
          <p:nvPr/>
        </p:nvPicPr>
        <p:blipFill>
          <a:blip r:embed="rId18"/>
          <a:stretch>
            <a:fillRect/>
          </a:stretch>
        </p:blipFill>
        <p:spPr>
          <a:xfrm>
            <a:off x="5176216" y="5530682"/>
            <a:ext cx="494184" cy="494184"/>
          </a:xfrm>
          <a:prstGeom prst="rect">
            <a:avLst/>
          </a:prstGeom>
        </p:spPr>
      </p:pic>
    </p:spTree>
    <p:extLst>
      <p:ext uri="{BB962C8B-B14F-4D97-AF65-F5344CB8AC3E}">
        <p14:creationId xmlns:p14="http://schemas.microsoft.com/office/powerpoint/2010/main" val="3501059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CB2"/>
        </a:solidFill>
        <a:effectLst/>
      </p:bgPr>
    </p:bg>
    <p:spTree>
      <p:nvGrpSpPr>
        <p:cNvPr id="1" name=""/>
        <p:cNvGrpSpPr/>
        <p:nvPr/>
      </p:nvGrpSpPr>
      <p:grpSpPr>
        <a:xfrm>
          <a:off x="0" y="0"/>
          <a:ext cx="0" cy="0"/>
          <a:chOff x="0" y="0"/>
          <a:chExt cx="0" cy="0"/>
        </a:xfrm>
      </p:grpSpPr>
      <p:sp>
        <p:nvSpPr>
          <p:cNvPr id="4" name="TextBox 3"/>
          <p:cNvSpPr txBox="1"/>
          <p:nvPr/>
        </p:nvSpPr>
        <p:spPr>
          <a:xfrm>
            <a:off x="6110997" y="1700808"/>
            <a:ext cx="2969441" cy="5075175"/>
          </a:xfrm>
          <a:prstGeom prst="rect">
            <a:avLst/>
          </a:prstGeom>
          <a:solidFill>
            <a:schemeClr val="tx2">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English: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 Reading and Phonics: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Learn Phase 3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Blend and segment to read words with Phase 3 sounds.</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Comprehension:</a:t>
            </a: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Use Super Six skills to read, understand and respond to texts: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Clarify.</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Question.</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Make connections.</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Visualise.</a:t>
            </a:r>
          </a:p>
          <a:p>
            <a:pPr marL="258763" marR="0" lvl="1"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Predict.</a:t>
            </a:r>
          </a:p>
          <a:p>
            <a:pPr marL="258763" lvl="1" indent="-171450">
              <a:buFont typeface="Courier New" panose="02070309020205020404" pitchFamily="49" charset="0"/>
              <a:buChar char="o"/>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Infer.</a:t>
            </a:r>
          </a:p>
          <a:p>
            <a:pPr marL="258763" lvl="1" indent="-171450">
              <a:buFont typeface="Courier New" panose="02070309020205020404" pitchFamily="49" charset="0"/>
              <a:buChar char="o"/>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Summarise.</a:t>
            </a:r>
            <a:endPar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Class books: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i="1" dirty="0">
                <a:solidFill>
                  <a:prstClr val="black"/>
                </a:solidFill>
                <a:latin typeface="Tahoma" panose="020B0604030504040204" pitchFamily="34" charset="0"/>
                <a:ea typeface="Tahoma" panose="020B0604030504040204" pitchFamily="34" charset="0"/>
                <a:cs typeface="Tahoma" panose="020B0604030504040204" pitchFamily="34" charset="0"/>
              </a:rPr>
              <a:t>Whatever Next!</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By Jill Murphy.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i="1" dirty="0">
                <a:solidFill>
                  <a:prstClr val="black"/>
                </a:solidFill>
                <a:latin typeface="Tahoma" panose="020B0604030504040204" pitchFamily="34" charset="0"/>
                <a:ea typeface="Tahoma" panose="020B0604030504040204" pitchFamily="34" charset="0"/>
                <a:cs typeface="Tahoma" panose="020B0604030504040204" pitchFamily="34" charset="0"/>
              </a:rPr>
              <a:t>Aliens Love Underpants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by Claire Freedman and Ben </a:t>
            </a:r>
            <a:r>
              <a:rPr lang="en-GB" sz="1100" dirty="0" err="1">
                <a:solidFill>
                  <a:prstClr val="black"/>
                </a:solidFill>
                <a:latin typeface="Tahoma" panose="020B0604030504040204" pitchFamily="34" charset="0"/>
                <a:ea typeface="Tahoma" panose="020B0604030504040204" pitchFamily="34" charset="0"/>
                <a:cs typeface="Tahoma" panose="020B0604030504040204" pitchFamily="34" charset="0"/>
              </a:rPr>
              <a:t>Cort</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a:t>
            </a:r>
            <a:endParaRPr kumimoji="0" lang="en-GB" sz="110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i="1"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Solar System for Kids</a:t>
            </a: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Writing:</a:t>
            </a:r>
            <a:endPar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Write letters in response to</a:t>
            </a:r>
          </a:p>
          <a:p>
            <a:pPr marR="0" lvl="0" algn="l" defTabSz="914400" rtl="0" eaLnBrk="1" fontAlgn="auto" latinLnBrk="0" hangingPunct="1">
              <a:lnSpc>
                <a:spcPct val="100000"/>
              </a:lnSpc>
              <a:spcBef>
                <a:spcPts val="0"/>
              </a:spcBef>
              <a:spcAft>
                <a:spcPts val="0"/>
              </a:spcAft>
              <a:buClrTx/>
              <a:buSzTx/>
              <a:tabLst/>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hearing the sound.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Spell words using known sounds.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dirty="0">
                <a:solidFill>
                  <a:prstClr val="black"/>
                </a:solidFill>
                <a:latin typeface="Tahoma" panose="020B0604030504040204" pitchFamily="34" charset="0"/>
                <a:ea typeface="Tahoma" panose="020B0604030504040204" pitchFamily="34" charset="0"/>
                <a:cs typeface="Tahoma" panose="020B0604030504040204" pitchFamily="34" charset="0"/>
              </a:rPr>
              <a:t>Begin to write short sentences.</a:t>
            </a:r>
            <a:endParaRPr kumimoji="0" lang="en-GB" sz="105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Handwriting: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Over pattern</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and </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letters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n m h r p 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Zigzag pattern and </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letters v w x.</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Words containing these letters.</a:t>
            </a:r>
          </a:p>
        </p:txBody>
      </p:sp>
      <p:sp>
        <p:nvSpPr>
          <p:cNvPr id="6" name="TextBox 5"/>
          <p:cNvSpPr txBox="1"/>
          <p:nvPr/>
        </p:nvSpPr>
        <p:spPr>
          <a:xfrm>
            <a:off x="3106402" y="3077212"/>
            <a:ext cx="2944561" cy="2169825"/>
          </a:xfrm>
          <a:prstGeom prst="rect">
            <a:avLst/>
          </a:prstGeom>
          <a:solidFill>
            <a:schemeClr val="accent3"/>
          </a:solidFill>
          <a:ln w="158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Physical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Gross Motor</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GB"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Gymnastics</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Choose my own actions and create a </a:t>
            </a:r>
          </a:p>
          <a:p>
            <a:pPr marL="92075" marR="0" lvl="0" indent="-92075" algn="l" defTabSz="914400" rtl="0" eaLnBrk="1" fontAlgn="auto" latinLnBrk="0" hangingPunct="1">
              <a:lnSpc>
                <a:spcPct val="100000"/>
              </a:lnSpc>
              <a:spcBef>
                <a:spcPts val="0"/>
              </a:spcBef>
              <a:spcAft>
                <a:spcPts val="0"/>
              </a:spcAft>
              <a:buClrTx/>
              <a:buSzTx/>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  sequence.</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Create interesting balances on apparatus.</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Know which shapes help me roll.</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Move around and through hoops.</a:t>
            </a:r>
          </a:p>
          <a:p>
            <a:pPr marR="0" lvl="0" algn="l" defTabSz="914400" rtl="0" eaLnBrk="1" fontAlgn="auto" latinLnBrk="0" hangingPunct="1">
              <a:lnSpc>
                <a:spcPct val="100000"/>
              </a:lnSpc>
              <a:spcBef>
                <a:spcPts val="0"/>
              </a:spcBef>
              <a:spcAft>
                <a:spcPts val="0"/>
              </a:spcAft>
              <a:buClrTx/>
              <a:buSzTx/>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Fine Motor</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 and finger strength and control.</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Hand</a:t>
            </a: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a:t>
            </a: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eye coordination.</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Pencil control, tracing and writing.</a:t>
            </a:r>
          </a:p>
        </p:txBody>
      </p:sp>
      <p:sp>
        <p:nvSpPr>
          <p:cNvPr id="9" name="TextBox 8"/>
          <p:cNvSpPr txBox="1"/>
          <p:nvPr/>
        </p:nvSpPr>
        <p:spPr>
          <a:xfrm>
            <a:off x="92688" y="41681"/>
            <a:ext cx="2927393" cy="2117303"/>
          </a:xfrm>
          <a:prstGeom prst="rect">
            <a:avLst/>
          </a:prstGeom>
          <a:solidFill>
            <a:srgbClr val="FF4343"/>
          </a:solidFill>
          <a:ln w="15875">
            <a:solidFill>
              <a:schemeClr val="tx1"/>
            </a:solidFill>
          </a:ln>
        </p:spPr>
        <p:txBody>
          <a:bodyPr wrap="square"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Maths:</a:t>
            </a:r>
            <a:endParaRPr kumimoji="0" lang="en-GB" sz="12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Numbers 1-</a:t>
            </a: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8 and 0</a:t>
            </a: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Finding and representing 6,7,</a:t>
            </a: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8.</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Subitising</a:t>
            </a: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6,7,8.</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Composition 1-8.</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Finding 1 more and 1 less.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Find and represent 0.</a:t>
            </a:r>
            <a:endPar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1100" b="1" dirty="0">
                <a:solidFill>
                  <a:prstClr val="black"/>
                </a:solidFill>
                <a:latin typeface="Tahoma" panose="020B0604030504040204" pitchFamily="34" charset="0"/>
                <a:ea typeface="Tahoma" panose="020B0604030504040204" pitchFamily="34" charset="0"/>
                <a:cs typeface="Tahoma" panose="020B0604030504040204" pitchFamily="34" charset="0"/>
              </a:rPr>
              <a:t>Measure</a:t>
            </a:r>
            <a:endPar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Length and height.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Mass and capacity.</a:t>
            </a:r>
            <a:endPar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2" name="TextBox 11"/>
          <p:cNvSpPr txBox="1"/>
          <p:nvPr/>
        </p:nvSpPr>
        <p:spPr>
          <a:xfrm>
            <a:off x="3093037" y="1144607"/>
            <a:ext cx="2957926" cy="1878433"/>
          </a:xfrm>
          <a:prstGeom prst="rect">
            <a:avLst/>
          </a:prstGeom>
          <a:solidFill>
            <a:schemeClr val="accent6">
              <a:lumMod val="40000"/>
              <a:lumOff val="60000"/>
            </a:schemeClr>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Personal, Social &amp;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Emotional Development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solidFill>
                  <a:prstClr val="black"/>
                </a:solidFill>
                <a:latin typeface="Tahoma" panose="020B0604030504040204" pitchFamily="34" charset="0"/>
                <a:ea typeface="Tahoma" panose="020B0604030504040204" pitchFamily="34" charset="0"/>
                <a:cs typeface="Tahoma" panose="020B0604030504040204" pitchFamily="34" charset="0"/>
              </a:rPr>
              <a:t>Dreams and Goals</a:t>
            </a:r>
          </a:p>
          <a:p>
            <a:pPr marL="92075" lvl="0" indent="-92075">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Understand that if I persevere I can tackle challenges.</a:t>
            </a:r>
          </a:p>
          <a:p>
            <a:pPr marL="92075" lvl="0" indent="-92075">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Talk about a time that I didn’t give up.</a:t>
            </a:r>
          </a:p>
          <a:p>
            <a:pPr marL="92075" lvl="0" indent="-92075">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Set a goal and work towards it.</a:t>
            </a:r>
          </a:p>
          <a:p>
            <a:pPr marL="92075" lvl="0" indent="-92075">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Use kind words to encourage people.</a:t>
            </a:r>
          </a:p>
          <a:p>
            <a:pPr marL="92075" lvl="0" indent="-92075">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Know what it means to feel proud of myself</a:t>
            </a:r>
            <a:r>
              <a:rPr lang="en-US" sz="1000" dirty="0">
                <a:solidFill>
                  <a:prstClr val="black"/>
                </a:solidFill>
                <a:latin typeface="Tahoma" panose="020B0604030504040204" pitchFamily="34" charset="0"/>
                <a:ea typeface="Tahoma" panose="020B0604030504040204" pitchFamily="34" charset="0"/>
                <a:cs typeface="Tahoma" panose="020B0604030504040204" pitchFamily="34" charset="0"/>
              </a:rPr>
              <a:t>.</a:t>
            </a:r>
          </a:p>
          <a:p>
            <a:pPr marL="92075" lvl="0" indent="-92075">
              <a:buFont typeface="Arial" panose="020B0604020202020204" pitchFamily="34" charset="0"/>
              <a:buChar char="•"/>
              <a:defRPr/>
            </a:pPr>
            <a:r>
              <a:rPr lang="en-GB" sz="1000" b="1" dirty="0">
                <a:solidFill>
                  <a:prstClr val="black"/>
                </a:solidFill>
                <a:highlight>
                  <a:srgbClr val="00FFFF"/>
                </a:highlight>
                <a:latin typeface="Tahoma"/>
                <a:ea typeface="Tahoma"/>
                <a:cs typeface="Tahoma"/>
              </a:rPr>
              <a:t>Children's Mental Health Week.</a:t>
            </a:r>
            <a:endParaRPr lang="en-US" sz="1000" b="1" dirty="0">
              <a:solidFill>
                <a:prstClr val="black"/>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8" name="Rectangle 7"/>
          <p:cNvSpPr/>
          <p:nvPr/>
        </p:nvSpPr>
        <p:spPr>
          <a:xfrm>
            <a:off x="3109467" y="63968"/>
            <a:ext cx="2934763" cy="1051446"/>
          </a:xfrm>
          <a:prstGeom prst="rect">
            <a:avLst/>
          </a:prstGeom>
          <a:solidFill>
            <a:schemeClr val="bg1"/>
          </a:solidFill>
        </p:spPr>
        <p:style>
          <a:lnRef idx="2">
            <a:schemeClr val="accent3"/>
          </a:lnRef>
          <a:fillRef idx="1">
            <a:schemeClr val="lt1"/>
          </a:fillRef>
          <a:effectRef idx="0">
            <a:schemeClr val="accent3"/>
          </a:effectRef>
          <a:fontRef idx="minor">
            <a:schemeClr val="dk1"/>
          </a:fontRef>
        </p:style>
        <p:txBody>
          <a:bodyPr wrap="square" lIns="91440" tIns="45720" rIns="91440" bIns="4572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w="19050">
                <a:solidFill>
                  <a:srgbClr val="1F497D">
                    <a:tint val="1000"/>
                  </a:srgbClr>
                </a:solidFill>
                <a:prstDash val="solid"/>
              </a:ln>
              <a:solidFill>
                <a:prstClr val="black">
                  <a:lumMod val="85000"/>
                  <a:lumOff val="15000"/>
                </a:prstClr>
              </a:solidFill>
              <a:effectLst>
                <a:outerShdw blurRad="50000" dist="50800" dir="7500000" algn="tl">
                  <a:srgbClr val="000000">
                    <a:shade val="5000"/>
                    <a:alpha val="35000"/>
                  </a:srgbClr>
                </a:outerShdw>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7" name="Picture 2" descr="F:\..\My Documents\Bishop Lonsdale\Bishop Lonsdale-Logo.jpg">
            <a:extLst>
              <a:ext uri="{FF2B5EF4-FFF2-40B4-BE49-F238E27FC236}">
                <a16:creationId xmlns:a16="http://schemas.microsoft.com/office/drawing/2014/main" id="{DBEBBE76-6193-4717-818C-858B6F464B6E}"/>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3121586"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F:\..\My Documents\Bishop Lonsdale\Bishop Lonsdale-Logo.jpg">
            <a:extLst>
              <a:ext uri="{FF2B5EF4-FFF2-40B4-BE49-F238E27FC236}">
                <a16:creationId xmlns:a16="http://schemas.microsoft.com/office/drawing/2014/main" id="{5BA29B42-2DFA-4678-8F37-D5545EB53AA0}"/>
              </a:ext>
            </a:extLst>
          </p:cNvPr>
          <p:cNvPicPr>
            <a:picLocks noChangeAspect="1" noChangeArrowheads="1"/>
          </p:cNvPicPr>
          <p:nvPr/>
        </p:nvPicPr>
        <p:blipFill>
          <a:blip r:embed="rId3" r:link="rId4" cstate="print">
            <a:extLst>
              <a:ext uri="{28A0092B-C50C-407E-A947-70E740481C1C}">
                <a14:useLocalDpi xmlns:a14="http://schemas.microsoft.com/office/drawing/2010/main" val="0"/>
              </a:ext>
            </a:extLst>
          </a:blip>
          <a:srcRect/>
          <a:stretch>
            <a:fillRect/>
          </a:stretch>
        </p:blipFill>
        <p:spPr bwMode="auto">
          <a:xfrm>
            <a:off x="5423308" y="286249"/>
            <a:ext cx="561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a:extLst>
              <a:ext uri="{FF2B5EF4-FFF2-40B4-BE49-F238E27FC236}">
                <a16:creationId xmlns:a16="http://schemas.microsoft.com/office/drawing/2014/main" id="{9A44A3CB-3236-4B87-969C-BDC2DFC3C73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4368" y="3144465"/>
            <a:ext cx="858847" cy="858847"/>
          </a:xfrm>
          <a:prstGeom prst="rect">
            <a:avLst/>
          </a:prstGeom>
        </p:spPr>
      </p:pic>
      <p:pic>
        <p:nvPicPr>
          <p:cNvPr id="36" name="Picture 35">
            <a:extLst>
              <a:ext uri="{FF2B5EF4-FFF2-40B4-BE49-F238E27FC236}">
                <a16:creationId xmlns:a16="http://schemas.microsoft.com/office/drawing/2014/main" id="{8CEC9B01-A284-45A2-9AAA-7FFE411A048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0331" y="94439"/>
            <a:ext cx="598257" cy="598257"/>
          </a:xfrm>
          <a:prstGeom prst="rect">
            <a:avLst/>
          </a:prstGeom>
          <a:effectLst>
            <a:softEdge rad="0"/>
          </a:effectLst>
        </p:spPr>
      </p:pic>
      <p:pic>
        <p:nvPicPr>
          <p:cNvPr id="40" name="Picture 39">
            <a:extLst>
              <a:ext uri="{FF2B5EF4-FFF2-40B4-BE49-F238E27FC236}">
                <a16:creationId xmlns:a16="http://schemas.microsoft.com/office/drawing/2014/main" id="{52B91DC9-65DD-448C-811E-08E6D183109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15136" y="3143384"/>
            <a:ext cx="487619" cy="487619"/>
          </a:xfrm>
          <a:prstGeom prst="rect">
            <a:avLst/>
          </a:prstGeom>
        </p:spPr>
      </p:pic>
      <p:pic>
        <p:nvPicPr>
          <p:cNvPr id="42" name="Picture 41">
            <a:extLst>
              <a:ext uri="{FF2B5EF4-FFF2-40B4-BE49-F238E27FC236}">
                <a16:creationId xmlns:a16="http://schemas.microsoft.com/office/drawing/2014/main" id="{784E783C-15CC-42AF-B959-596C1BADB00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37178" y="1210333"/>
            <a:ext cx="487748" cy="487748"/>
          </a:xfrm>
          <a:prstGeom prst="rect">
            <a:avLst/>
          </a:prstGeom>
        </p:spPr>
      </p:pic>
      <p:pic>
        <p:nvPicPr>
          <p:cNvPr id="48" name="Picture 47">
            <a:extLst>
              <a:ext uri="{FF2B5EF4-FFF2-40B4-BE49-F238E27FC236}">
                <a16:creationId xmlns:a16="http://schemas.microsoft.com/office/drawing/2014/main" id="{A6AC248C-63D8-4825-AC24-25F36D6E188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45795" y="4902795"/>
            <a:ext cx="95250" cy="95250"/>
          </a:xfrm>
          <a:prstGeom prst="rect">
            <a:avLst/>
          </a:prstGeom>
        </p:spPr>
      </p:pic>
      <p:sp>
        <p:nvSpPr>
          <p:cNvPr id="61" name="TextBox 60">
            <a:extLst>
              <a:ext uri="{FF2B5EF4-FFF2-40B4-BE49-F238E27FC236}">
                <a16:creationId xmlns:a16="http://schemas.microsoft.com/office/drawing/2014/main" id="{038DA7F7-F16A-34B5-A974-9DFDCD5AF630}"/>
              </a:ext>
            </a:extLst>
          </p:cNvPr>
          <p:cNvSpPr txBox="1"/>
          <p:nvPr/>
        </p:nvSpPr>
        <p:spPr>
          <a:xfrm>
            <a:off x="3087869" y="41683"/>
            <a:ext cx="2927394" cy="1051446"/>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Reception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b="1" dirty="0">
                <a:solidFill>
                  <a:prstClr val="black"/>
                </a:solidFill>
                <a:latin typeface="Tahoma" panose="020B0604030504040204" pitchFamily="34" charset="0"/>
                <a:ea typeface="Tahoma" panose="020B0604030504040204" pitchFamily="34" charset="0"/>
                <a:cs typeface="Tahoma" panose="020B0604030504040204" pitchFamily="34" charset="0"/>
              </a:rPr>
              <a:t>Spring 1</a:t>
            </a:r>
            <a:r>
              <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Big Picture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0070C0"/>
                </a:solidFill>
                <a:effectLst/>
                <a:uLnTx/>
                <a:uFillTx/>
                <a:latin typeface="Tahoma" panose="020B0604030504040204" pitchFamily="34" charset="0"/>
                <a:ea typeface="Tahoma" panose="020B0604030504040204" pitchFamily="34" charset="0"/>
                <a:cs typeface="Tahoma" panose="020B0604030504040204" pitchFamily="34" charset="0"/>
              </a:rPr>
              <a:t>Blast Off</a:t>
            </a:r>
          </a:p>
        </p:txBody>
      </p:sp>
      <p:sp>
        <p:nvSpPr>
          <p:cNvPr id="62" name="TextBox 61">
            <a:extLst>
              <a:ext uri="{FF2B5EF4-FFF2-40B4-BE49-F238E27FC236}">
                <a16:creationId xmlns:a16="http://schemas.microsoft.com/office/drawing/2014/main" id="{CD8966A6-9D8C-606B-F6EF-7A66AE469EAF}"/>
              </a:ext>
            </a:extLst>
          </p:cNvPr>
          <p:cNvSpPr txBox="1"/>
          <p:nvPr/>
        </p:nvSpPr>
        <p:spPr>
          <a:xfrm>
            <a:off x="6133528" y="63967"/>
            <a:ext cx="2917783" cy="1564833"/>
          </a:xfrm>
          <a:prstGeom prst="rect">
            <a:avLst/>
          </a:prstGeom>
          <a:solidFill>
            <a:srgbClr val="CCB4EA"/>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Communication &amp; Language</a:t>
            </a:r>
          </a:p>
          <a:p>
            <a:pPr marL="171450" lvl="0" indent="-171450">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Listening to and talking about stories to build familiarity and understanding.</a:t>
            </a:r>
          </a:p>
          <a:p>
            <a:pPr marL="171450" lvl="0" indent="-171450">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Retell a story with story language.</a:t>
            </a:r>
          </a:p>
          <a:p>
            <a:pPr marL="171450" lvl="0" indent="-171450">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Describe events.</a:t>
            </a:r>
          </a:p>
          <a:p>
            <a:pPr marL="171450" lvl="0" indent="-171450">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Listen to and talk about selected non- fiction.</a:t>
            </a:r>
          </a:p>
          <a:p>
            <a:pPr marL="171450" lvl="0" indent="-171450">
              <a:buFont typeface="Arial" panose="020B0604020202020204" pitchFamily="34" charset="0"/>
              <a:buChar char="•"/>
              <a:defRPr/>
            </a:pPr>
            <a:r>
              <a:rPr lang="en-US" sz="1050" dirty="0">
                <a:solidFill>
                  <a:prstClr val="black"/>
                </a:solidFill>
                <a:latin typeface="Tahoma" panose="020B0604030504040204" pitchFamily="34" charset="0"/>
                <a:ea typeface="Tahoma" panose="020B0604030504040204" pitchFamily="34" charset="0"/>
                <a:cs typeface="Tahoma" panose="020B0604030504040204" pitchFamily="34" charset="0"/>
              </a:rPr>
              <a:t>Use connectives e.g. and to develop ideas.</a:t>
            </a:r>
            <a:endParaRPr lang="en-US" sz="1050" dirty="0">
              <a:solidFill>
                <a:prstClr val="black"/>
              </a:solidFill>
              <a:highlight>
                <a:srgbClr val="00FFFF"/>
              </a:highlight>
              <a:latin typeface="Tahoma" panose="020B0604030504040204" pitchFamily="34" charset="0"/>
              <a:ea typeface="Tahoma" panose="020B0604030504040204" pitchFamily="34" charset="0"/>
              <a:cs typeface="Tahoma" panose="020B0604030504040204" pitchFamily="34" charset="0"/>
            </a:endParaRPr>
          </a:p>
          <a:p>
            <a:pPr marL="171450" lvl="0" indent="-171450">
              <a:buFont typeface="Arial" panose="020B0604020202020204" pitchFamily="34" charset="0"/>
              <a:buChar char="•"/>
              <a:defRPr/>
            </a:pPr>
            <a:r>
              <a:rPr lang="en-US" sz="1050" dirty="0" err="1">
                <a:solidFill>
                  <a:prstClr val="black"/>
                </a:solidFill>
                <a:highlight>
                  <a:srgbClr val="00FFFF"/>
                </a:highlight>
                <a:latin typeface="Tahoma" panose="020B0604030504040204" pitchFamily="34" charset="0"/>
                <a:ea typeface="Tahoma" panose="020B0604030504040204" pitchFamily="34" charset="0"/>
                <a:cs typeface="Tahoma" panose="020B0604030504040204" pitchFamily="34" charset="0"/>
              </a:rPr>
              <a:t>Boromi</a:t>
            </a:r>
            <a:r>
              <a:rPr lang="en-US" sz="1050" dirty="0">
                <a:solidFill>
                  <a:prstClr val="black"/>
                </a:solidFill>
                <a:highlight>
                  <a:srgbClr val="00FFFF"/>
                </a:highlight>
                <a:latin typeface="Tahoma" panose="020B0604030504040204" pitchFamily="34" charset="0"/>
                <a:ea typeface="Tahoma" panose="020B0604030504040204" pitchFamily="34" charset="0"/>
                <a:cs typeface="Tahoma" panose="020B0604030504040204" pitchFamily="34" charset="0"/>
              </a:rPr>
              <a:t> Bags.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24" name="Picture 1023">
            <a:extLst>
              <a:ext uri="{FF2B5EF4-FFF2-40B4-BE49-F238E27FC236}">
                <a16:creationId xmlns:a16="http://schemas.microsoft.com/office/drawing/2014/main" id="{B1115AF6-6597-B5BE-844A-93EC8A3623BC}"/>
              </a:ext>
            </a:extLst>
          </p:cNvPr>
          <p:cNvPicPr>
            <a:picLocks noChangeAspect="1"/>
          </p:cNvPicPr>
          <p:nvPr/>
        </p:nvPicPr>
        <p:blipFill>
          <a:blip r:embed="rId10"/>
          <a:stretch>
            <a:fillRect/>
          </a:stretch>
        </p:blipFill>
        <p:spPr>
          <a:xfrm>
            <a:off x="8571915" y="518360"/>
            <a:ext cx="422718" cy="422718"/>
          </a:xfrm>
          <a:prstGeom prst="rect">
            <a:avLst/>
          </a:prstGeom>
        </p:spPr>
      </p:pic>
      <p:pic>
        <p:nvPicPr>
          <p:cNvPr id="1026" name="Picture 1025">
            <a:extLst>
              <a:ext uri="{FF2B5EF4-FFF2-40B4-BE49-F238E27FC236}">
                <a16:creationId xmlns:a16="http://schemas.microsoft.com/office/drawing/2014/main" id="{EC25AE59-6811-0F19-B0BB-60291F69A055}"/>
              </a:ext>
            </a:extLst>
          </p:cNvPr>
          <p:cNvPicPr>
            <a:picLocks noChangeAspect="1"/>
          </p:cNvPicPr>
          <p:nvPr/>
        </p:nvPicPr>
        <p:blipFill>
          <a:blip r:embed="rId11"/>
          <a:stretch>
            <a:fillRect/>
          </a:stretch>
        </p:blipFill>
        <p:spPr>
          <a:xfrm>
            <a:off x="5623778" y="4279393"/>
            <a:ext cx="487620" cy="487620"/>
          </a:xfrm>
          <a:prstGeom prst="rect">
            <a:avLst/>
          </a:prstGeom>
        </p:spPr>
      </p:pic>
      <p:pic>
        <p:nvPicPr>
          <p:cNvPr id="1029" name="Picture 1028" descr="A pencil on a piece of paper&#10;&#10;AI-generated content may be incorrect.">
            <a:extLst>
              <a:ext uri="{FF2B5EF4-FFF2-40B4-BE49-F238E27FC236}">
                <a16:creationId xmlns:a16="http://schemas.microsoft.com/office/drawing/2014/main" id="{CC20D99D-E4A4-6E51-38F2-7C833C89686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375887" y="4862954"/>
            <a:ext cx="566989" cy="566989"/>
          </a:xfrm>
          <a:prstGeom prst="rect">
            <a:avLst/>
          </a:prstGeom>
        </p:spPr>
      </p:pic>
      <p:sp>
        <p:nvSpPr>
          <p:cNvPr id="1033" name="TextBox 1032">
            <a:extLst>
              <a:ext uri="{FF2B5EF4-FFF2-40B4-BE49-F238E27FC236}">
                <a16:creationId xmlns:a16="http://schemas.microsoft.com/office/drawing/2014/main" id="{A57E2304-639A-D2DF-EEA6-72E34B6AFF26}"/>
              </a:ext>
            </a:extLst>
          </p:cNvPr>
          <p:cNvSpPr txBox="1"/>
          <p:nvPr/>
        </p:nvSpPr>
        <p:spPr>
          <a:xfrm>
            <a:off x="3101570" y="5301208"/>
            <a:ext cx="2942660" cy="1492824"/>
          </a:xfrm>
          <a:prstGeom prst="rect">
            <a:avLst/>
          </a:prstGeom>
          <a:solidFill>
            <a:srgbClr val="00B05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Understanding the World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RE – Derby Agreed Syllabus: </a:t>
            </a:r>
          </a:p>
          <a:p>
            <a:pPr marL="92075" lvl="0" indent="-92075">
              <a:buFont typeface="Arial" panose="020B0604020202020204" pitchFamily="34" charset="0"/>
              <a:buChar char="•"/>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Which people are special and why?</a:t>
            </a:r>
          </a:p>
          <a:p>
            <a:pPr lvl="0">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Science</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Winter.</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Space.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Past and Present</a:t>
            </a:r>
          </a:p>
          <a:p>
            <a:pPr marL="92075" marR="0" lvl="0" indent="-920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prstClr val="black"/>
                </a:solidFill>
                <a:latin typeface="Tahoma" panose="020B0604030504040204" pitchFamily="34" charset="0"/>
                <a:ea typeface="Tahoma" panose="020B0604030504040204" pitchFamily="34" charset="0"/>
                <a:cs typeface="Tahoma" panose="020B0604030504040204" pitchFamily="34" charset="0"/>
              </a:rPr>
              <a:t>Looking back at the school year so far. </a:t>
            </a:r>
            <a:endParaRPr kumimoji="0" lang="en-US"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highlight>
                <a:srgbClr val="00FFFF"/>
              </a:highlight>
              <a:uLnTx/>
              <a:uFillTx/>
              <a:latin typeface="Tahoma" panose="020B0604030504040204" pitchFamily="34" charset="0"/>
              <a:ea typeface="Tahoma" panose="020B0604030504040204" pitchFamily="34" charset="0"/>
              <a:cs typeface="Tahoma" panose="020B0604030504040204" pitchFamily="34" charset="0"/>
            </a:endParaRP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4" name="Picture 1033">
            <a:extLst>
              <a:ext uri="{FF2B5EF4-FFF2-40B4-BE49-F238E27FC236}">
                <a16:creationId xmlns:a16="http://schemas.microsoft.com/office/drawing/2014/main" id="{2A59CB15-2702-B93F-10BF-075D75C5CC5B}"/>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37178" y="5375678"/>
            <a:ext cx="465577" cy="465577"/>
          </a:xfrm>
          <a:prstGeom prst="rect">
            <a:avLst/>
          </a:prstGeom>
        </p:spPr>
      </p:pic>
      <p:sp>
        <p:nvSpPr>
          <p:cNvPr id="1035" name="TextBox 1034">
            <a:extLst>
              <a:ext uri="{FF2B5EF4-FFF2-40B4-BE49-F238E27FC236}">
                <a16:creationId xmlns:a16="http://schemas.microsoft.com/office/drawing/2014/main" id="{F4FBB16A-D5C5-60CE-1D84-DB522C01B15A}"/>
              </a:ext>
            </a:extLst>
          </p:cNvPr>
          <p:cNvSpPr txBox="1"/>
          <p:nvPr/>
        </p:nvSpPr>
        <p:spPr>
          <a:xfrm>
            <a:off x="88134" y="2254641"/>
            <a:ext cx="2924649" cy="4521342"/>
          </a:xfrm>
          <a:prstGeom prst="rect">
            <a:avLst/>
          </a:prstGeom>
          <a:solidFill>
            <a:srgbClr val="FFC000"/>
          </a:solidFill>
          <a:ln w="15875">
            <a:solidFill>
              <a:schemeClr val="tx1"/>
            </a:solidFill>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Expressive Art and Design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Music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a:ea typeface="Tahoma"/>
                <a:cs typeface="Tahoma"/>
              </a:rPr>
              <a:t>Charanga Scheme of Work</a:t>
            </a:r>
          </a:p>
          <a:p>
            <a:pPr marL="171450" lvl="0" indent="-171450">
              <a:buFont typeface="Arial" panose="020B0604020202020204" pitchFamily="34" charset="0"/>
              <a:buChar char="•"/>
              <a:defRPr/>
            </a:pPr>
            <a:r>
              <a:rPr lang="en-US" sz="1100" dirty="0">
                <a:solidFill>
                  <a:prstClr val="black"/>
                </a:solidFill>
                <a:latin typeface="Tahoma"/>
                <a:ea typeface="Tahoma"/>
                <a:cs typeface="Tahoma"/>
              </a:rPr>
              <a:t>Listen and respond to</a:t>
            </a:r>
          </a:p>
          <a:p>
            <a:pPr lvl="0">
              <a:defRPr/>
            </a:pPr>
            <a:r>
              <a:rPr lang="en-US" sz="1100" dirty="0">
                <a:solidFill>
                  <a:prstClr val="black"/>
                </a:solidFill>
                <a:latin typeface="Tahoma"/>
                <a:ea typeface="Tahoma"/>
                <a:cs typeface="Tahoma"/>
              </a:rPr>
              <a:t>    different styles of music.</a:t>
            </a:r>
          </a:p>
          <a:p>
            <a:pPr marL="171450" lvl="0" indent="-171450">
              <a:buFont typeface="Arial" panose="020B0604020202020204" pitchFamily="34" charset="0"/>
              <a:buChar char="•"/>
              <a:defRPr/>
            </a:pPr>
            <a:r>
              <a:rPr lang="en-US" sz="1100" dirty="0">
                <a:solidFill>
                  <a:prstClr val="black"/>
                </a:solidFill>
                <a:latin typeface="Tahoma"/>
                <a:ea typeface="Tahoma"/>
                <a:cs typeface="Tahoma"/>
              </a:rPr>
              <a:t>Foundations of the interrelated dimensions of music.</a:t>
            </a:r>
          </a:p>
          <a:p>
            <a:pPr marL="171450" lvl="0" indent="-171450">
              <a:buFont typeface="Arial" panose="020B0604020202020204" pitchFamily="34" charset="0"/>
              <a:buChar char="•"/>
              <a:defRPr/>
            </a:pPr>
            <a:r>
              <a:rPr lang="en-US" sz="1100" dirty="0">
                <a:solidFill>
                  <a:prstClr val="black"/>
                </a:solidFill>
                <a:latin typeface="Tahoma"/>
                <a:ea typeface="Tahoma"/>
                <a:cs typeface="Tahoma"/>
              </a:rPr>
              <a:t>Learn to sing or sing along</a:t>
            </a:r>
          </a:p>
          <a:p>
            <a:pPr lvl="0">
              <a:defRPr/>
            </a:pPr>
            <a:r>
              <a:rPr lang="en-US" sz="1100" dirty="0">
                <a:solidFill>
                  <a:prstClr val="black"/>
                </a:solidFill>
                <a:latin typeface="Tahoma"/>
                <a:ea typeface="Tahoma"/>
                <a:cs typeface="Tahoma"/>
              </a:rPr>
              <a:t>    with nursery rhymes and action songs.</a:t>
            </a:r>
          </a:p>
          <a:p>
            <a:pPr marL="171450" lvl="0" indent="-171450">
              <a:buFont typeface="Arial" panose="020B0604020202020204" pitchFamily="34" charset="0"/>
              <a:buChar char="•"/>
              <a:defRPr/>
            </a:pPr>
            <a:r>
              <a:rPr lang="en-US" sz="1100" dirty="0">
                <a:solidFill>
                  <a:prstClr val="black"/>
                </a:solidFill>
                <a:latin typeface="Tahoma"/>
                <a:ea typeface="Tahoma"/>
                <a:cs typeface="Tahoma"/>
              </a:rPr>
              <a:t>Share and perform the learning</a:t>
            </a:r>
          </a:p>
          <a:p>
            <a:pPr lvl="0">
              <a:defRPr/>
            </a:pPr>
            <a:r>
              <a:rPr lang="en-US" sz="1100" dirty="0">
                <a:solidFill>
                  <a:prstClr val="black"/>
                </a:solidFill>
                <a:latin typeface="Tahoma"/>
                <a:ea typeface="Tahoma"/>
                <a:cs typeface="Tahoma"/>
              </a:rPr>
              <a:t>    that has taken place.</a:t>
            </a:r>
          </a:p>
          <a:p>
            <a:pPr lvl="0">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Explore materials and tools.</a:t>
            </a:r>
            <a:endPar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Join different materials.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100" dirty="0">
                <a:solidFill>
                  <a:srgbClr val="000000"/>
                </a:solidFill>
                <a:latin typeface="Tahoma" panose="020B0604030504040204" pitchFamily="34" charset="0"/>
                <a:ea typeface="Tahoma" panose="020B0604030504040204" pitchFamily="34" charset="0"/>
                <a:cs typeface="Tahoma" panose="020B0604030504040204" pitchFamily="34" charset="0"/>
              </a:rPr>
              <a:t>J</a:t>
            </a:r>
            <a:r>
              <a:rPr kumimoji="0" lang="en-US" sz="1100" b="0" i="0" u="none" strike="noStrike" kern="1200" cap="none" spc="0" normalizeH="0" baseline="0" noProof="0" dirty="0" err="1">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unk</a:t>
            </a:r>
            <a:r>
              <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 </a:t>
            </a:r>
            <a:r>
              <a:rPr lang="en-US" sz="1100" dirty="0">
                <a:solidFill>
                  <a:srgbClr val="000000"/>
                </a:solidFill>
                <a:latin typeface="Tahoma" panose="020B0604030504040204" pitchFamily="34" charset="0"/>
                <a:ea typeface="Tahoma" panose="020B0604030504040204" pitchFamily="34" charset="0"/>
                <a:cs typeface="Tahoma" panose="020B0604030504040204" pitchFamily="34" charset="0"/>
              </a:rPr>
              <a:t>m</a:t>
            </a:r>
            <a:r>
              <a:rPr kumimoji="0" lang="en-US" sz="1100" b="0" i="0" u="none" strike="noStrike" kern="1200" cap="none" spc="0" normalizeH="0" baseline="0" noProof="0" dirty="0" err="1">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odelling</a:t>
            </a:r>
            <a:r>
              <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a:t>
            </a:r>
          </a:p>
          <a:p>
            <a:pPr marR="0" lvl="0" algn="l" defTabSz="914400" rtl="0" eaLnBrk="1" fontAlgn="base" latinLnBrk="0" hangingPunct="1">
              <a:lnSpc>
                <a:spcPct val="100000"/>
              </a:lnSpc>
              <a:spcBef>
                <a:spcPts val="0"/>
              </a:spcBef>
              <a:spcAft>
                <a:spcPts val="0"/>
              </a:spcAft>
              <a:buClrTx/>
              <a:buSzTx/>
              <a:tabLst/>
              <a:defRPr/>
            </a:pPr>
            <a:endParaRPr kumimoji="0" lang="en-US" sz="1100" b="0" i="0" u="none" strike="noStrike" kern="120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Construction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Create with playdough.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Explore a variety of building materials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and construction kits.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Imaginative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a:solidFill>
                  <a:prstClr val="black"/>
                </a:solidFill>
                <a:latin typeface="Tahoma" panose="020B0604030504040204" pitchFamily="34" charset="0"/>
                <a:ea typeface="Tahoma" panose="020B0604030504040204" pitchFamily="34" charset="0"/>
                <a:cs typeface="Tahoma" panose="020B0604030504040204" pitchFamily="34" charset="0"/>
              </a:rPr>
              <a:t>Space.</a:t>
            </a: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The world around 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1036" name="Picture 1035">
            <a:extLst>
              <a:ext uri="{FF2B5EF4-FFF2-40B4-BE49-F238E27FC236}">
                <a16:creationId xmlns:a16="http://schemas.microsoft.com/office/drawing/2014/main" id="{20674ECB-6C12-060E-98B1-2C21CDFAAB2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410857" y="3097211"/>
            <a:ext cx="493684" cy="432048"/>
          </a:xfrm>
          <a:prstGeom prst="rect">
            <a:avLst/>
          </a:prstGeom>
        </p:spPr>
      </p:pic>
      <p:pic>
        <p:nvPicPr>
          <p:cNvPr id="1037" name="Picture 1036">
            <a:extLst>
              <a:ext uri="{FF2B5EF4-FFF2-40B4-BE49-F238E27FC236}">
                <a16:creationId xmlns:a16="http://schemas.microsoft.com/office/drawing/2014/main" id="{2A6983EB-BBBD-2F47-D403-EC8002B6FC71}"/>
              </a:ext>
            </a:extLst>
          </p:cNvPr>
          <p:cNvPicPr>
            <a:picLocks noChangeAspect="1"/>
          </p:cNvPicPr>
          <p:nvPr/>
        </p:nvPicPr>
        <p:blipFill>
          <a:blip r:embed="rId15"/>
          <a:stretch>
            <a:fillRect/>
          </a:stretch>
        </p:blipFill>
        <p:spPr>
          <a:xfrm>
            <a:off x="2395205" y="4236565"/>
            <a:ext cx="509336" cy="509336"/>
          </a:xfrm>
          <a:prstGeom prst="rect">
            <a:avLst/>
          </a:prstGeom>
        </p:spPr>
      </p:pic>
      <p:pic>
        <p:nvPicPr>
          <p:cNvPr id="1041" name="Picture 1040">
            <a:extLst>
              <a:ext uri="{FF2B5EF4-FFF2-40B4-BE49-F238E27FC236}">
                <a16:creationId xmlns:a16="http://schemas.microsoft.com/office/drawing/2014/main" id="{FB8F8EA1-EA9F-8A96-8784-55F8CDED3F1D}"/>
              </a:ext>
            </a:extLst>
          </p:cNvPr>
          <p:cNvPicPr>
            <a:picLocks noChangeAspect="1"/>
          </p:cNvPicPr>
          <p:nvPr/>
        </p:nvPicPr>
        <p:blipFill>
          <a:blip r:embed="rId16"/>
          <a:stretch>
            <a:fillRect/>
          </a:stretch>
        </p:blipFill>
        <p:spPr>
          <a:xfrm>
            <a:off x="2360331" y="6034414"/>
            <a:ext cx="509336" cy="509336"/>
          </a:xfrm>
          <a:prstGeom prst="rect">
            <a:avLst/>
          </a:prstGeom>
        </p:spPr>
      </p:pic>
      <p:pic>
        <p:nvPicPr>
          <p:cNvPr id="1043" name="Picture 1042">
            <a:extLst>
              <a:ext uri="{FF2B5EF4-FFF2-40B4-BE49-F238E27FC236}">
                <a16:creationId xmlns:a16="http://schemas.microsoft.com/office/drawing/2014/main" id="{85E3F9DA-FD51-EEFB-2B93-B89516E06A49}"/>
              </a:ext>
            </a:extLst>
          </p:cNvPr>
          <p:cNvPicPr>
            <a:picLocks noChangeAspect="1"/>
          </p:cNvPicPr>
          <p:nvPr/>
        </p:nvPicPr>
        <p:blipFill>
          <a:blip r:embed="rId17"/>
          <a:stretch>
            <a:fillRect/>
          </a:stretch>
        </p:blipFill>
        <p:spPr>
          <a:xfrm flipH="1">
            <a:off x="2468470" y="5035247"/>
            <a:ext cx="369188" cy="369188"/>
          </a:xfrm>
          <a:prstGeom prst="rect">
            <a:avLst/>
          </a:prstGeom>
        </p:spPr>
      </p:pic>
      <p:pic>
        <p:nvPicPr>
          <p:cNvPr id="1045" name="Picture 1044">
            <a:extLst>
              <a:ext uri="{FF2B5EF4-FFF2-40B4-BE49-F238E27FC236}">
                <a16:creationId xmlns:a16="http://schemas.microsoft.com/office/drawing/2014/main" id="{EA3F09FF-0BE1-BFAD-98C5-2C22994A0AE8}"/>
              </a:ext>
            </a:extLst>
          </p:cNvPr>
          <p:cNvPicPr>
            <a:picLocks noChangeAspect="1"/>
          </p:cNvPicPr>
          <p:nvPr/>
        </p:nvPicPr>
        <p:blipFill>
          <a:blip r:embed="rId18"/>
          <a:stretch>
            <a:fillRect/>
          </a:stretch>
        </p:blipFill>
        <p:spPr>
          <a:xfrm>
            <a:off x="5554094" y="5969194"/>
            <a:ext cx="494184" cy="494184"/>
          </a:xfrm>
          <a:prstGeom prst="rect">
            <a:avLst/>
          </a:prstGeom>
        </p:spPr>
      </p:pic>
    </p:spTree>
    <p:extLst>
      <p:ext uri="{BB962C8B-B14F-4D97-AF65-F5344CB8AC3E}">
        <p14:creationId xmlns:p14="http://schemas.microsoft.com/office/powerpoint/2010/main" val="2523375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73113D-4C1B-123B-ADD9-57F0D41F0B6D}"/>
              </a:ext>
            </a:extLst>
          </p:cNvPr>
          <p:cNvSpPr txBox="1"/>
          <p:nvPr/>
        </p:nvSpPr>
        <p:spPr>
          <a:xfrm>
            <a:off x="467544" y="292073"/>
            <a:ext cx="8280920" cy="6740307"/>
          </a:xfrm>
          <a:prstGeom prst="rect">
            <a:avLst/>
          </a:prstGeom>
          <a:noFill/>
        </p:spPr>
        <p:txBody>
          <a:bodyPr wrap="square" rtlCol="0">
            <a:spAutoFit/>
          </a:bodyPr>
          <a:lstStyle/>
          <a:p>
            <a:r>
              <a:rPr lang="en-GB" b="1" dirty="0"/>
              <a:t>Notes for EYFS Big Picture</a:t>
            </a:r>
          </a:p>
          <a:p>
            <a:pPr marL="285750" indent="-285750">
              <a:buFont typeface="Arial" panose="020B0604020202020204" pitchFamily="34" charset="0"/>
              <a:buChar char="•"/>
            </a:pPr>
            <a:r>
              <a:rPr lang="en-GB" dirty="0"/>
              <a:t>Colours relate to Zone </a:t>
            </a:r>
            <a:r>
              <a:rPr lang="en-GB" b="1" dirty="0"/>
              <a:t>or </a:t>
            </a:r>
            <a:r>
              <a:rPr lang="en-GB" dirty="0"/>
              <a:t>the subject colour in KS1 and KS2</a:t>
            </a:r>
          </a:p>
          <a:p>
            <a:pPr marL="285750" indent="-285750">
              <a:buFont typeface="Arial" panose="020B0604020202020204" pitchFamily="34" charset="0"/>
              <a:buChar char="•"/>
            </a:pPr>
            <a:r>
              <a:rPr lang="en-GB" dirty="0"/>
              <a:t>I have created a separate EYFS icon folder</a:t>
            </a:r>
          </a:p>
          <a:p>
            <a:pPr marL="285750" indent="-285750">
              <a:buFont typeface="Arial" panose="020B0604020202020204" pitchFamily="34" charset="0"/>
              <a:buChar char="•"/>
            </a:pPr>
            <a:r>
              <a:rPr lang="en-GB" dirty="0"/>
              <a:t>Remember to keep points succinct and keep language simple</a:t>
            </a:r>
          </a:p>
          <a:p>
            <a:pPr marL="285750" indent="-285750">
              <a:buFont typeface="Arial" panose="020B0604020202020204" pitchFamily="34" charset="0"/>
              <a:buChar char="•"/>
            </a:pPr>
            <a:r>
              <a:rPr lang="en-GB" dirty="0"/>
              <a:t>I do think we need to give a phonics info sheet out each half term as this is the only are where we should use technical terms like phonemes. </a:t>
            </a:r>
          </a:p>
          <a:p>
            <a:pPr marL="285750" indent="-285750">
              <a:buFont typeface="Arial" panose="020B0604020202020204" pitchFamily="34" charset="0"/>
              <a:buChar char="•"/>
            </a:pPr>
            <a:r>
              <a:rPr lang="en-GB" dirty="0"/>
              <a:t>Majority of things are taken for LTP but others depend on the activities </a:t>
            </a:r>
            <a:r>
              <a:rPr lang="en-GB" dirty="0" err="1"/>
              <a:t>e.g</a:t>
            </a:r>
            <a:r>
              <a:rPr lang="en-GB" dirty="0"/>
              <a:t> art could be </a:t>
            </a:r>
            <a:r>
              <a:rPr lang="en-GB" dirty="0" err="1"/>
              <a:t>be</a:t>
            </a:r>
            <a:r>
              <a:rPr lang="en-GB" dirty="0"/>
              <a:t> painting, colour mixing, printing think what you have planned specifically for topic</a:t>
            </a:r>
          </a:p>
          <a:p>
            <a:pPr marL="285750" indent="-285750">
              <a:buFont typeface="Arial" panose="020B0604020202020204" pitchFamily="34" charset="0"/>
              <a:buChar char="•"/>
            </a:pPr>
            <a:r>
              <a:rPr lang="en-GB" dirty="0"/>
              <a:t>This is just an example but think I’ve pretty much done UTW and PSED for you, have started others but you need to add and change. </a:t>
            </a:r>
          </a:p>
          <a:p>
            <a:pPr marL="285750" indent="-285750">
              <a:buFont typeface="Arial" panose="020B0604020202020204" pitchFamily="34" charset="0"/>
              <a:buChar char="•"/>
            </a:pPr>
            <a:r>
              <a:rPr lang="en-GB" dirty="0"/>
              <a:t>You may want to add ‘learning words linked to topic’ either in UTW or communication</a:t>
            </a:r>
          </a:p>
          <a:p>
            <a:pPr marL="285750" indent="-285750">
              <a:buFont typeface="Arial" panose="020B0604020202020204" pitchFamily="34" charset="0"/>
              <a:buChar char="•"/>
            </a:pPr>
            <a:r>
              <a:rPr lang="en-GB" dirty="0"/>
              <a:t>I’ll check your final versions before we upload. Rename as Nursery or Reception</a:t>
            </a:r>
          </a:p>
          <a:p>
            <a:pPr marL="285750" indent="-285750">
              <a:buFont typeface="Arial" panose="020B0604020202020204" pitchFamily="34" charset="0"/>
              <a:buChar char="•"/>
            </a:pPr>
            <a:endParaRPr lang="en-GB" dirty="0"/>
          </a:p>
          <a:p>
            <a:r>
              <a:rPr lang="en-GB" b="1" dirty="0"/>
              <a:t>Additional bits</a:t>
            </a:r>
          </a:p>
          <a:p>
            <a:pPr marL="285750" indent="-285750">
              <a:buFont typeface="Arial" panose="020B0604020202020204" pitchFamily="34" charset="0"/>
              <a:buChar char="•"/>
            </a:pPr>
            <a:r>
              <a:rPr lang="en-GB" dirty="0"/>
              <a:t>Are you doing wet and wild day? If so that needs to go on and highlight blue.</a:t>
            </a:r>
          </a:p>
          <a:p>
            <a:pPr marL="285750" indent="-285750">
              <a:buFont typeface="Arial" panose="020B0604020202020204" pitchFamily="34" charset="0"/>
              <a:buChar char="•"/>
            </a:pPr>
            <a:r>
              <a:rPr lang="en-GB" dirty="0"/>
              <a:t>I’ve put Boromi bags in comm and lang. Nursery FMS bags should go with Fine motor and highlighted blue.</a:t>
            </a:r>
          </a:p>
          <a:p>
            <a:pPr marL="285750" indent="-285750">
              <a:buFont typeface="Arial" panose="020B0604020202020204" pitchFamily="34" charset="0"/>
              <a:buChar char="•"/>
            </a:pPr>
            <a:r>
              <a:rPr lang="en-GB" dirty="0"/>
              <a:t>I will let you know about books and send that OFSTED planning.</a:t>
            </a:r>
          </a:p>
          <a:p>
            <a:pPr marL="285750" indent="-285750">
              <a:buFont typeface="Arial" panose="020B0604020202020204" pitchFamily="34" charset="0"/>
              <a:buChar char="•"/>
            </a:pPr>
            <a:r>
              <a:rPr lang="en-GB" dirty="0"/>
              <a:t>I think UTW and Ex Arts should be almost the same so perhaps Sarah could do those and send to Claire. Going forward you might want to sit together to do these.</a:t>
            </a:r>
          </a:p>
          <a:p>
            <a:pPr marL="285750" indent="-285750">
              <a:buFont typeface="Arial" panose="020B0604020202020204" pitchFamily="34" charset="0"/>
              <a:buChar char="•"/>
            </a:pPr>
            <a:endParaRPr lang="en-GB" i="1" dirty="0"/>
          </a:p>
          <a:p>
            <a:endParaRPr lang="en-GB" dirty="0"/>
          </a:p>
        </p:txBody>
      </p:sp>
    </p:spTree>
    <p:extLst>
      <p:ext uri="{BB962C8B-B14F-4D97-AF65-F5344CB8AC3E}">
        <p14:creationId xmlns:p14="http://schemas.microsoft.com/office/powerpoint/2010/main" val="768064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795F2C3CA0394788229E45B4821A73" ma:contentTypeVersion="18" ma:contentTypeDescription="Create a new document." ma:contentTypeScope="" ma:versionID="5a6d74ed4fe2693daade5d8452b75c87">
  <xsd:schema xmlns:xsd="http://www.w3.org/2001/XMLSchema" xmlns:xs="http://www.w3.org/2001/XMLSchema" xmlns:p="http://schemas.microsoft.com/office/2006/metadata/properties" xmlns:ns2="2701a86e-03b2-4216-a79c-aa5bb1a9c8bf" xmlns:ns3="89f76ed1-5b21-4ee2-8b41-48873eeb7e6b" targetNamespace="http://schemas.microsoft.com/office/2006/metadata/properties" ma:root="true" ma:fieldsID="27f3cc52551c62122936c202fb6757cd" ns2:_="" ns3:_="">
    <xsd:import namespace="2701a86e-03b2-4216-a79c-aa5bb1a9c8bf"/>
    <xsd:import namespace="89f76ed1-5b21-4ee2-8b41-48873eeb7e6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01a86e-03b2-4216-a79c-aa5bb1a9c8b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f52f1e13-4ce1-4c23-a061-ee987241431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9f76ed1-5b21-4ee2-8b41-48873eeb7e6b"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cfafc0c-4236-43a9-8b32-7c18c11c99d2}" ma:internalName="TaxCatchAll" ma:showField="CatchAllData" ma:web="89f76ed1-5b21-4ee2-8b41-48873eeb7e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9f76ed1-5b21-4ee2-8b41-48873eeb7e6b" xsi:nil="true"/>
    <lcf76f155ced4ddcb4097134ff3c332f xmlns="2701a86e-03b2-4216-a79c-aa5bb1a9c8b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0F8D45-FB1B-400B-AF87-1C86C74474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01a86e-03b2-4216-a79c-aa5bb1a9c8bf"/>
    <ds:schemaRef ds:uri="89f76ed1-5b21-4ee2-8b41-48873eeb7e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742577-0DD7-456B-85B9-364EC04C6040}">
  <ds:schemaRefs>
    <ds:schemaRef ds:uri="http://schemas.microsoft.com/sharepoint/v3/contenttype/forms"/>
  </ds:schemaRefs>
</ds:datastoreItem>
</file>

<file path=customXml/itemProps3.xml><?xml version="1.0" encoding="utf-8"?>
<ds:datastoreItem xmlns:ds="http://schemas.openxmlformats.org/officeDocument/2006/customXml" ds:itemID="{9FB0EBF1-4DF7-459B-806D-BC5552723731}">
  <ds:schemaRefs>
    <ds:schemaRef ds:uri="http://purl.org/dc/dcmitype/"/>
    <ds:schemaRef ds:uri="http://www.w3.org/XML/1998/namespace"/>
    <ds:schemaRef ds:uri="http://schemas.microsoft.com/office/2006/documentManagement/types"/>
    <ds:schemaRef ds:uri="http://purl.org/dc/elements/1.1/"/>
    <ds:schemaRef ds:uri="http://schemas.openxmlformats.org/package/2006/metadata/core-properties"/>
    <ds:schemaRef ds:uri="2701a86e-03b2-4216-a79c-aa5bb1a9c8bf"/>
    <ds:schemaRef ds:uri="http://schemas.microsoft.com/office/infopath/2007/PartnerControls"/>
    <ds:schemaRef ds:uri="89f76ed1-5b21-4ee2-8b41-48873eeb7e6b"/>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3358</TotalTime>
  <Words>1506</Words>
  <Application>Microsoft Office PowerPoint</Application>
  <PresentationFormat>On-screen Show (4:3)</PresentationFormat>
  <Paragraphs>321</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Courier New</vt:lpstr>
      <vt:lpstr>Tahoma</vt:lpstr>
      <vt:lpstr>Office Theme</vt:lpstr>
      <vt:lpstr>PowerPoint Presentation</vt:lpstr>
      <vt:lpstr>PowerPoint Presentation</vt:lpstr>
      <vt:lpstr>PowerPoint Presentation</vt:lpstr>
      <vt:lpstr>PowerPoint Presentation</vt:lpstr>
    </vt:vector>
  </TitlesOfParts>
  <Company>Lansdowne Infants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jcasey</dc:creator>
  <cp:lastModifiedBy>Stuart  Lydon</cp:lastModifiedBy>
  <cp:revision>257</cp:revision>
  <cp:lastPrinted>2025-11-05T10:27:30Z</cp:lastPrinted>
  <dcterms:created xsi:type="dcterms:W3CDTF">2017-11-13T08:14:55Z</dcterms:created>
  <dcterms:modified xsi:type="dcterms:W3CDTF">2026-01-05T19:58:36Z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0x01010071795F2C3CA0394788229E45B4821A73</vt:lpwstr>
  </property>
</Properties>
</file>