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10"/>
  </p:notesMasterIdLst>
  <p:handoutMasterIdLst>
    <p:handoutMasterId r:id="rId11"/>
  </p:handoutMasterIdLst>
  <p:sldIdLst>
    <p:sldId id="288" r:id="rId5"/>
    <p:sldId id="289" r:id="rId6"/>
    <p:sldId id="290" r:id="rId7"/>
    <p:sldId id="291" r:id="rId8"/>
    <p:sldId id="293" r:id="rId9"/>
  </p:sldIdLst>
  <p:sldSz cx="6858000" cy="9906000" type="A4"/>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8C26"/>
    <a:srgbClr val="302D84"/>
    <a:srgbClr val="67C8F0"/>
    <a:srgbClr val="333596"/>
    <a:srgbClr val="79B51C"/>
    <a:srgbClr val="E535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2C2C0-3769-4100-8010-046D3B53DF16}" v="63" dt="2019-06-03T12:37:33.3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94" autoAdjust="0"/>
    <p:restoredTop sz="94646"/>
  </p:normalViewPr>
  <p:slideViewPr>
    <p:cSldViewPr snapToGrid="0" snapToObjects="1">
      <p:cViewPr varScale="1">
        <p:scale>
          <a:sx n="57" d="100"/>
          <a:sy n="57" d="100"/>
        </p:scale>
        <p:origin x="2088"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wen.green@dcct.co.uk" userId="S::arwen.green@dcct.co.uk::f8731e9e-4501-4285-9641-fcea96472165" providerId="AD" clId="Web-{DF10F8D9-0D29-CD33-15E8-C6C0FC6ECC73}"/>
    <pc:docChg chg="modSld">
      <pc:chgData name="arwen.green@dcct.co.uk" userId="S::arwen.green@dcct.co.uk::f8731e9e-4501-4285-9641-fcea96472165" providerId="AD" clId="Web-{DF10F8D9-0D29-CD33-15E8-C6C0FC6ECC73}" dt="2019-06-03T12:14:32.539" v="166"/>
      <pc:docMkLst>
        <pc:docMk/>
      </pc:docMkLst>
      <pc:sldChg chg="modSp">
        <pc:chgData name="arwen.green@dcct.co.uk" userId="S::arwen.green@dcct.co.uk::f8731e9e-4501-4285-9641-fcea96472165" providerId="AD" clId="Web-{DF10F8D9-0D29-CD33-15E8-C6C0FC6ECC73}" dt="2019-06-03T12:11:17.022" v="84" actId="14100"/>
        <pc:sldMkLst>
          <pc:docMk/>
          <pc:sldMk cId="1816831577" sldId="289"/>
        </pc:sldMkLst>
        <pc:spChg chg="mod">
          <ac:chgData name="arwen.green@dcct.co.uk" userId="S::arwen.green@dcct.co.uk::f8731e9e-4501-4285-9641-fcea96472165" providerId="AD" clId="Web-{DF10F8D9-0D29-CD33-15E8-C6C0FC6ECC73}" dt="2019-06-03T12:11:17.022" v="84" actId="14100"/>
          <ac:spMkLst>
            <pc:docMk/>
            <pc:sldMk cId="1816831577" sldId="289"/>
            <ac:spMk id="16" creationId="{EAD6B8B4-965A-408B-A2F0-D195A92D8DD0}"/>
          </ac:spMkLst>
        </pc:spChg>
      </pc:sldChg>
      <pc:sldChg chg="modSp">
        <pc:chgData name="arwen.green@dcct.co.uk" userId="S::arwen.green@dcct.co.uk::f8731e9e-4501-4285-9641-fcea96472165" providerId="AD" clId="Web-{DF10F8D9-0D29-CD33-15E8-C6C0FC6ECC73}" dt="2019-06-03T12:14:32.539" v="166"/>
        <pc:sldMkLst>
          <pc:docMk/>
          <pc:sldMk cId="1905401168" sldId="293"/>
        </pc:sldMkLst>
        <pc:graphicFrameChg chg="mod modGraphic">
          <ac:chgData name="arwen.green@dcct.co.uk" userId="S::arwen.green@dcct.co.uk::f8731e9e-4501-4285-9641-fcea96472165" providerId="AD" clId="Web-{DF10F8D9-0D29-CD33-15E8-C6C0FC6ECC73}" dt="2019-06-03T12:14:32.539" v="166"/>
          <ac:graphicFrameMkLst>
            <pc:docMk/>
            <pc:sldMk cId="1905401168" sldId="293"/>
            <ac:graphicFrameMk id="8" creationId="{0BB7D70C-8E6C-491D-B0CA-5E0EA4DFCF66}"/>
          </ac:graphicFrameMkLst>
        </pc:graphicFrameChg>
      </pc:sldChg>
    </pc:docChg>
  </pc:docChgLst>
  <pc:docChgLst>
    <pc:chgData name="arwen.green@dcct.co.uk" userId="f8731e9e-4501-4285-9641-fcea96472165" providerId="ADAL" clId="{8A92C2C0-3769-4100-8010-046D3B53DF16}"/>
    <pc:docChg chg="custSel addSld delSld modSld">
      <pc:chgData name="arwen.green@dcct.co.uk" userId="f8731e9e-4501-4285-9641-fcea96472165" providerId="ADAL" clId="{8A92C2C0-3769-4100-8010-046D3B53DF16}" dt="2019-06-03T13:18:38.314" v="2545" actId="20577"/>
      <pc:docMkLst>
        <pc:docMk/>
      </pc:docMkLst>
      <pc:sldChg chg="modSp">
        <pc:chgData name="arwen.green@dcct.co.uk" userId="f8731e9e-4501-4285-9641-fcea96472165" providerId="ADAL" clId="{8A92C2C0-3769-4100-8010-046D3B53DF16}" dt="2019-06-03T13:18:38.314" v="2545" actId="20577"/>
        <pc:sldMkLst>
          <pc:docMk/>
          <pc:sldMk cId="173129216" sldId="288"/>
        </pc:sldMkLst>
        <pc:spChg chg="mod">
          <ac:chgData name="arwen.green@dcct.co.uk" userId="f8731e9e-4501-4285-9641-fcea96472165" providerId="ADAL" clId="{8A92C2C0-3769-4100-8010-046D3B53DF16}" dt="2019-06-03T13:18:38.314" v="2545" actId="20577"/>
          <ac:spMkLst>
            <pc:docMk/>
            <pc:sldMk cId="173129216" sldId="288"/>
            <ac:spMk id="2" creationId="{00000000-0000-0000-0000-000000000000}"/>
          </ac:spMkLst>
        </pc:spChg>
      </pc:sldChg>
      <pc:sldChg chg="modSp">
        <pc:chgData name="arwen.green@dcct.co.uk" userId="f8731e9e-4501-4285-9641-fcea96472165" providerId="ADAL" clId="{8A92C2C0-3769-4100-8010-046D3B53DF16}" dt="2019-05-20T14:07:47.680" v="2421" actId="20577"/>
        <pc:sldMkLst>
          <pc:docMk/>
          <pc:sldMk cId="1816831577" sldId="289"/>
        </pc:sldMkLst>
        <pc:spChg chg="mod">
          <ac:chgData name="arwen.green@dcct.co.uk" userId="f8731e9e-4501-4285-9641-fcea96472165" providerId="ADAL" clId="{8A92C2C0-3769-4100-8010-046D3B53DF16}" dt="2019-05-20T14:07:47.680" v="2421" actId="20577"/>
          <ac:spMkLst>
            <pc:docMk/>
            <pc:sldMk cId="1816831577" sldId="289"/>
            <ac:spMk id="2" creationId="{00000000-0000-0000-0000-000000000000}"/>
          </ac:spMkLst>
        </pc:spChg>
        <pc:spChg chg="mod">
          <ac:chgData name="arwen.green@dcct.co.uk" userId="f8731e9e-4501-4285-9641-fcea96472165" providerId="ADAL" clId="{8A92C2C0-3769-4100-8010-046D3B53DF16}" dt="2019-05-20T12:28:06.524" v="37" actId="20577"/>
          <ac:spMkLst>
            <pc:docMk/>
            <pc:sldMk cId="1816831577" sldId="289"/>
            <ac:spMk id="14" creationId="{F90380E7-95DA-435F-B409-B36B00979A1E}"/>
          </ac:spMkLst>
        </pc:spChg>
        <pc:spChg chg="mod">
          <ac:chgData name="arwen.green@dcct.co.uk" userId="f8731e9e-4501-4285-9641-fcea96472165" providerId="ADAL" clId="{8A92C2C0-3769-4100-8010-046D3B53DF16}" dt="2019-05-20T12:40:15.300" v="60" actId="20577"/>
          <ac:spMkLst>
            <pc:docMk/>
            <pc:sldMk cId="1816831577" sldId="289"/>
            <ac:spMk id="16" creationId="{EAD6B8B4-965A-408B-A2F0-D195A92D8DD0}"/>
          </ac:spMkLst>
        </pc:spChg>
        <pc:spChg chg="mod">
          <ac:chgData name="arwen.green@dcct.co.uk" userId="f8731e9e-4501-4285-9641-fcea96472165" providerId="ADAL" clId="{8A92C2C0-3769-4100-8010-046D3B53DF16}" dt="2019-05-20T12:41:43.759" v="66" actId="20577"/>
          <ac:spMkLst>
            <pc:docMk/>
            <pc:sldMk cId="1816831577" sldId="289"/>
            <ac:spMk id="18" creationId="{384AD085-658B-40AA-BFA0-853FA0214435}"/>
          </ac:spMkLst>
        </pc:spChg>
      </pc:sldChg>
      <pc:sldChg chg="delSp modSp">
        <pc:chgData name="arwen.green@dcct.co.uk" userId="f8731e9e-4501-4285-9641-fcea96472165" providerId="ADAL" clId="{8A92C2C0-3769-4100-8010-046D3B53DF16}" dt="2019-05-20T14:08:01.365" v="2432" actId="20577"/>
        <pc:sldMkLst>
          <pc:docMk/>
          <pc:sldMk cId="3583350025" sldId="290"/>
        </pc:sldMkLst>
        <pc:spChg chg="mod">
          <ac:chgData name="arwen.green@dcct.co.uk" userId="f8731e9e-4501-4285-9641-fcea96472165" providerId="ADAL" clId="{8A92C2C0-3769-4100-8010-046D3B53DF16}" dt="2019-05-20T14:08:01.365" v="2432" actId="20577"/>
          <ac:spMkLst>
            <pc:docMk/>
            <pc:sldMk cId="3583350025" sldId="290"/>
            <ac:spMk id="2" creationId="{00000000-0000-0000-0000-000000000000}"/>
          </ac:spMkLst>
        </pc:spChg>
        <pc:spChg chg="del mod">
          <ac:chgData name="arwen.green@dcct.co.uk" userId="f8731e9e-4501-4285-9641-fcea96472165" providerId="ADAL" clId="{8A92C2C0-3769-4100-8010-046D3B53DF16}" dt="2019-05-20T13:02:55.285" v="371"/>
          <ac:spMkLst>
            <pc:docMk/>
            <pc:sldMk cId="3583350025" sldId="290"/>
            <ac:spMk id="15" creationId="{B9A73EAE-9EE1-4862-9B3D-29B72CD2C4BE}"/>
          </ac:spMkLst>
        </pc:spChg>
        <pc:spChg chg="mod">
          <ac:chgData name="arwen.green@dcct.co.uk" userId="f8731e9e-4501-4285-9641-fcea96472165" providerId="ADAL" clId="{8A92C2C0-3769-4100-8010-046D3B53DF16}" dt="2019-05-20T13:01:27.382" v="359" actId="1076"/>
          <ac:spMkLst>
            <pc:docMk/>
            <pc:sldMk cId="3583350025" sldId="290"/>
            <ac:spMk id="23" creationId="{DCF3D0E6-48E4-4E44-8054-4C4CA959DE2E}"/>
          </ac:spMkLst>
        </pc:spChg>
        <pc:spChg chg="del mod">
          <ac:chgData name="arwen.green@dcct.co.uk" userId="f8731e9e-4501-4285-9641-fcea96472165" providerId="ADAL" clId="{8A92C2C0-3769-4100-8010-046D3B53DF16}" dt="2019-05-20T12:56:49.816" v="134"/>
          <ac:spMkLst>
            <pc:docMk/>
            <pc:sldMk cId="3583350025" sldId="290"/>
            <ac:spMk id="24" creationId="{B7E3F48F-2C8A-47F9-B020-26B6716DA3EA}"/>
          </ac:spMkLst>
        </pc:spChg>
        <pc:spChg chg="mod">
          <ac:chgData name="arwen.green@dcct.co.uk" userId="f8731e9e-4501-4285-9641-fcea96472165" providerId="ADAL" clId="{8A92C2C0-3769-4100-8010-046D3B53DF16}" dt="2019-05-20T13:21:49.341" v="638" actId="20577"/>
          <ac:spMkLst>
            <pc:docMk/>
            <pc:sldMk cId="3583350025" sldId="290"/>
            <ac:spMk id="27" creationId="{0B7C0DB7-D57B-4870-A6D7-E5EAD02849C3}"/>
          </ac:spMkLst>
        </pc:spChg>
        <pc:graphicFrameChg chg="mod modGraphic">
          <ac:chgData name="arwen.green@dcct.co.uk" userId="f8731e9e-4501-4285-9641-fcea96472165" providerId="ADAL" clId="{8A92C2C0-3769-4100-8010-046D3B53DF16}" dt="2019-05-20T13:02:29.942" v="367" actId="20577"/>
          <ac:graphicFrameMkLst>
            <pc:docMk/>
            <pc:sldMk cId="3583350025" sldId="290"/>
            <ac:graphicFrameMk id="11" creationId="{20E8CB46-FA24-4089-A991-608026B47D83}"/>
          </ac:graphicFrameMkLst>
        </pc:graphicFrameChg>
        <pc:graphicFrameChg chg="mod modGraphic">
          <ac:chgData name="arwen.green@dcct.co.uk" userId="f8731e9e-4501-4285-9641-fcea96472165" providerId="ADAL" clId="{8A92C2C0-3769-4100-8010-046D3B53DF16}" dt="2019-05-20T12:56:24.469" v="133" actId="1076"/>
          <ac:graphicFrameMkLst>
            <pc:docMk/>
            <pc:sldMk cId="3583350025" sldId="290"/>
            <ac:graphicFrameMk id="18" creationId="{CF768FA7-540D-4102-88C1-10586B27F475}"/>
          </ac:graphicFrameMkLst>
        </pc:graphicFrameChg>
        <pc:picChg chg="mod">
          <ac:chgData name="arwen.green@dcct.co.uk" userId="f8731e9e-4501-4285-9641-fcea96472165" providerId="ADAL" clId="{8A92C2C0-3769-4100-8010-046D3B53DF16}" dt="2019-05-20T13:02:35.438" v="368" actId="1076"/>
          <ac:picMkLst>
            <pc:docMk/>
            <pc:sldMk cId="3583350025" sldId="290"/>
            <ac:picMk id="8" creationId="{1CE64DEE-EC55-4222-AE30-9357CB69C2F6}"/>
          </ac:picMkLst>
        </pc:picChg>
        <pc:picChg chg="mod ord">
          <ac:chgData name="arwen.green@dcct.co.uk" userId="f8731e9e-4501-4285-9641-fcea96472165" providerId="ADAL" clId="{8A92C2C0-3769-4100-8010-046D3B53DF16}" dt="2019-05-20T13:02:47.438" v="369" actId="167"/>
          <ac:picMkLst>
            <pc:docMk/>
            <pc:sldMk cId="3583350025" sldId="290"/>
            <ac:picMk id="21" creationId="{321B3689-9EFA-4CAE-BC23-8C9A6E26FC7A}"/>
          </ac:picMkLst>
        </pc:picChg>
      </pc:sldChg>
      <pc:sldChg chg="addSp delSp modSp">
        <pc:chgData name="arwen.green@dcct.co.uk" userId="f8731e9e-4501-4285-9641-fcea96472165" providerId="ADAL" clId="{8A92C2C0-3769-4100-8010-046D3B53DF16}" dt="2019-06-03T12:42:38.072" v="2529" actId="255"/>
        <pc:sldMkLst>
          <pc:docMk/>
          <pc:sldMk cId="2654957726" sldId="291"/>
        </pc:sldMkLst>
        <pc:spChg chg="add mod">
          <ac:chgData name="arwen.green@dcct.co.uk" userId="f8731e9e-4501-4285-9641-fcea96472165" providerId="ADAL" clId="{8A92C2C0-3769-4100-8010-046D3B53DF16}" dt="2019-05-20T13:30:18.337" v="1155" actId="255"/>
          <ac:spMkLst>
            <pc:docMk/>
            <pc:sldMk cId="2654957726" sldId="291"/>
            <ac:spMk id="4" creationId="{7851A29A-39E1-4042-B6CF-29E2B0BFF790}"/>
          </ac:spMkLst>
        </pc:spChg>
        <pc:spChg chg="add mod">
          <ac:chgData name="arwen.green@dcct.co.uk" userId="f8731e9e-4501-4285-9641-fcea96472165" providerId="ADAL" clId="{8A92C2C0-3769-4100-8010-046D3B53DF16}" dt="2019-05-20T13:52:55.536" v="1741" actId="313"/>
          <ac:spMkLst>
            <pc:docMk/>
            <pc:sldMk cId="2654957726" sldId="291"/>
            <ac:spMk id="6" creationId="{F91BA89E-283B-430E-8C7A-26E7BA790BD2}"/>
          </ac:spMkLst>
        </pc:spChg>
        <pc:spChg chg="add mod">
          <ac:chgData name="arwen.green@dcct.co.uk" userId="f8731e9e-4501-4285-9641-fcea96472165" providerId="ADAL" clId="{8A92C2C0-3769-4100-8010-046D3B53DF16}" dt="2019-05-20T13:51:31.208" v="1694" actId="14100"/>
          <ac:spMkLst>
            <pc:docMk/>
            <pc:sldMk cId="2654957726" sldId="291"/>
            <ac:spMk id="12" creationId="{C4A43A74-2DA1-40AE-AA92-EAA6639C3D16}"/>
          </ac:spMkLst>
        </pc:spChg>
        <pc:spChg chg="add mod">
          <ac:chgData name="arwen.green@dcct.co.uk" userId="f8731e9e-4501-4285-9641-fcea96472165" providerId="ADAL" clId="{8A92C2C0-3769-4100-8010-046D3B53DF16}" dt="2019-05-20T13:55:30.245" v="1868" actId="313"/>
          <ac:spMkLst>
            <pc:docMk/>
            <pc:sldMk cId="2654957726" sldId="291"/>
            <ac:spMk id="13" creationId="{1B6DAD08-1A24-4E2F-BF66-BB29FCB4B50A}"/>
          </ac:spMkLst>
        </pc:spChg>
        <pc:graphicFrameChg chg="del mod modGraphic">
          <ac:chgData name="arwen.green@dcct.co.uk" userId="f8731e9e-4501-4285-9641-fcea96472165" providerId="ADAL" clId="{8A92C2C0-3769-4100-8010-046D3B53DF16}" dt="2019-05-20T13:45:20.191" v="1504"/>
          <ac:graphicFrameMkLst>
            <pc:docMk/>
            <pc:sldMk cId="2654957726" sldId="291"/>
            <ac:graphicFrameMk id="8" creationId="{0BB7D70C-8E6C-491D-B0CA-5E0EA4DFCF66}"/>
          </ac:graphicFrameMkLst>
        </pc:graphicFrameChg>
        <pc:graphicFrameChg chg="mod modGraphic">
          <ac:chgData name="arwen.green@dcct.co.uk" userId="f8731e9e-4501-4285-9641-fcea96472165" providerId="ADAL" clId="{8A92C2C0-3769-4100-8010-046D3B53DF16}" dt="2019-06-03T12:42:38.072" v="2529" actId="255"/>
          <ac:graphicFrameMkLst>
            <pc:docMk/>
            <pc:sldMk cId="2654957726" sldId="291"/>
            <ac:graphicFrameMk id="11" creationId="{20E8CB46-FA24-4089-A991-608026B47D83}"/>
          </ac:graphicFrameMkLst>
        </pc:graphicFrameChg>
      </pc:sldChg>
      <pc:sldChg chg="addSp delSp modSp">
        <pc:chgData name="arwen.green@dcct.co.uk" userId="f8731e9e-4501-4285-9641-fcea96472165" providerId="ADAL" clId="{8A92C2C0-3769-4100-8010-046D3B53DF16}" dt="2019-06-03T12:43:51.703" v="2530" actId="1076"/>
        <pc:sldMkLst>
          <pc:docMk/>
          <pc:sldMk cId="1905401168" sldId="293"/>
        </pc:sldMkLst>
        <pc:spChg chg="add del mod">
          <ac:chgData name="arwen.green@dcct.co.uk" userId="f8731e9e-4501-4285-9641-fcea96472165" providerId="ADAL" clId="{8A92C2C0-3769-4100-8010-046D3B53DF16}" dt="2019-06-03T12:38:34.668" v="2445"/>
          <ac:spMkLst>
            <pc:docMk/>
            <pc:sldMk cId="1905401168" sldId="293"/>
            <ac:spMk id="4" creationId="{0A8731B1-91E4-43E7-BD05-61CC0FA98C67}"/>
          </ac:spMkLst>
        </pc:spChg>
        <pc:spChg chg="del">
          <ac:chgData name="arwen.green@dcct.co.uk" userId="f8731e9e-4501-4285-9641-fcea96472165" providerId="ADAL" clId="{8A92C2C0-3769-4100-8010-046D3B53DF16}" dt="2019-05-20T13:45:35.731" v="1507"/>
          <ac:spMkLst>
            <pc:docMk/>
            <pc:sldMk cId="1905401168" sldId="293"/>
            <ac:spMk id="4" creationId="{7851A29A-39E1-4042-B6CF-29E2B0BFF790}"/>
          </ac:spMkLst>
        </pc:spChg>
        <pc:spChg chg="del">
          <ac:chgData name="arwen.green@dcct.co.uk" userId="f8731e9e-4501-4285-9641-fcea96472165" providerId="ADAL" clId="{8A92C2C0-3769-4100-8010-046D3B53DF16}" dt="2019-05-20T13:45:29.692" v="1505" actId="478"/>
          <ac:spMkLst>
            <pc:docMk/>
            <pc:sldMk cId="1905401168" sldId="293"/>
            <ac:spMk id="6" creationId="{F91BA89E-283B-430E-8C7A-26E7BA790BD2}"/>
          </ac:spMkLst>
        </pc:spChg>
        <pc:spChg chg="add mod">
          <ac:chgData name="arwen.green@dcct.co.uk" userId="f8731e9e-4501-4285-9641-fcea96472165" providerId="ADAL" clId="{8A92C2C0-3769-4100-8010-046D3B53DF16}" dt="2019-06-03T12:41:09.629" v="2518" actId="1076"/>
          <ac:spMkLst>
            <pc:docMk/>
            <pc:sldMk cId="1905401168" sldId="293"/>
            <ac:spMk id="12" creationId="{5DCE1E93-562F-4BC9-A060-3F75A47E7199}"/>
          </ac:spMkLst>
        </pc:spChg>
        <pc:graphicFrameChg chg="mod modGraphic">
          <ac:chgData name="arwen.green@dcct.co.uk" userId="f8731e9e-4501-4285-9641-fcea96472165" providerId="ADAL" clId="{8A92C2C0-3769-4100-8010-046D3B53DF16}" dt="2019-06-03T12:43:51.703" v="2530" actId="1076"/>
          <ac:graphicFrameMkLst>
            <pc:docMk/>
            <pc:sldMk cId="1905401168" sldId="293"/>
            <ac:graphicFrameMk id="8" creationId="{0BB7D70C-8E6C-491D-B0CA-5E0EA4DFCF66}"/>
          </ac:graphicFrameMkLst>
        </pc:graphicFrameChg>
        <pc:graphicFrameChg chg="mod modGraphic">
          <ac:chgData name="arwen.green@dcct.co.uk" userId="f8731e9e-4501-4285-9641-fcea96472165" providerId="ADAL" clId="{8A92C2C0-3769-4100-8010-046D3B53DF16}" dt="2019-06-03T12:41:30.346" v="2520" actId="255"/>
          <ac:graphicFrameMkLst>
            <pc:docMk/>
            <pc:sldMk cId="1905401168" sldId="293"/>
            <ac:graphicFrameMk id="11" creationId="{20E8CB46-FA24-4089-A991-608026B47D83}"/>
          </ac:graphicFrameMkLst>
        </pc:graphicFrameChg>
        <pc:picChg chg="add mod">
          <ac:chgData name="arwen.green@dcct.co.uk" userId="f8731e9e-4501-4285-9641-fcea96472165" providerId="ADAL" clId="{8A92C2C0-3769-4100-8010-046D3B53DF16}" dt="2019-06-03T12:39:32.053" v="2452" actId="1076"/>
          <ac:picMkLst>
            <pc:docMk/>
            <pc:sldMk cId="1905401168" sldId="293"/>
            <ac:picMk id="10" creationId="{DEA57DC2-5CA4-41EB-958E-6AF2F6AEBC91}"/>
          </ac:picMkLst>
        </pc:picChg>
      </pc:sldChg>
    </pc:docChg>
  </pc:docChgLst>
  <pc:docChgLst>
    <pc:chgData name="arwen.green@dcct.co.uk" userId="S::arwen.green@dcct.co.uk::f8731e9e-4501-4285-9641-fcea96472165" providerId="AD" clId="Web-{1499F93D-71A7-1049-4A62-BA508D7D7C08}"/>
    <pc:docChg chg="modSld">
      <pc:chgData name="arwen.green@dcct.co.uk" userId="S::arwen.green@dcct.co.uk::f8731e9e-4501-4285-9641-fcea96472165" providerId="AD" clId="Web-{1499F93D-71A7-1049-4A62-BA508D7D7C08}" dt="2019-05-13T14:48:52.195" v="1" actId="1076"/>
      <pc:docMkLst>
        <pc:docMk/>
      </pc:docMkLst>
      <pc:sldChg chg="modSp">
        <pc:chgData name="arwen.green@dcct.co.uk" userId="S::arwen.green@dcct.co.uk::f8731e9e-4501-4285-9641-fcea96472165" providerId="AD" clId="Web-{1499F93D-71A7-1049-4A62-BA508D7D7C08}" dt="2019-05-13T14:48:52.195" v="1" actId="1076"/>
        <pc:sldMkLst>
          <pc:docMk/>
          <pc:sldMk cId="1816831577" sldId="289"/>
        </pc:sldMkLst>
        <pc:graphicFrameChg chg="mod modGraphic">
          <ac:chgData name="arwen.green@dcct.co.uk" userId="S::arwen.green@dcct.co.uk::f8731e9e-4501-4285-9641-fcea96472165" providerId="AD" clId="Web-{1499F93D-71A7-1049-4A62-BA508D7D7C08}" dt="2019-05-13T14:48:52.195" v="1" actId="1076"/>
          <ac:graphicFrameMkLst>
            <pc:docMk/>
            <pc:sldMk cId="1816831577" sldId="289"/>
            <ac:graphicFrameMk id="19" creationId="{866CAF32-177F-4FCE-903F-5E89EF4C86ED}"/>
          </ac:graphicFrameMkLst>
        </pc:graphicFrameChg>
      </pc:sldChg>
    </pc:docChg>
  </pc:docChgLst>
  <pc:docChgLst>
    <pc:chgData name="arwen.green@dcct.co.uk" userId="S::arwen.green@dcct.co.uk::f8731e9e-4501-4285-9641-fcea96472165" providerId="AD" clId="Web-{E019670F-4035-DF63-E01F-ED1794EB41F6}"/>
    <pc:docChg chg="modSld">
      <pc:chgData name="arwen.green@dcct.co.uk" userId="S::arwen.green@dcct.co.uk::f8731e9e-4501-4285-9641-fcea96472165" providerId="AD" clId="Web-{E019670F-4035-DF63-E01F-ED1794EB41F6}" dt="2019-05-20T12:27:30.149" v="7" actId="20577"/>
      <pc:docMkLst>
        <pc:docMk/>
      </pc:docMkLst>
      <pc:sldChg chg="modSp">
        <pc:chgData name="arwen.green@dcct.co.uk" userId="S::arwen.green@dcct.co.uk::f8731e9e-4501-4285-9641-fcea96472165" providerId="AD" clId="Web-{E019670F-4035-DF63-E01F-ED1794EB41F6}" dt="2019-05-20T12:26:37.008" v="5"/>
        <pc:sldMkLst>
          <pc:docMk/>
          <pc:sldMk cId="173129216" sldId="288"/>
        </pc:sldMkLst>
        <pc:graphicFrameChg chg="mod modGraphic">
          <ac:chgData name="arwen.green@dcct.co.uk" userId="S::arwen.green@dcct.co.uk::f8731e9e-4501-4285-9641-fcea96472165" providerId="AD" clId="Web-{E019670F-4035-DF63-E01F-ED1794EB41F6}" dt="2019-05-20T12:26:37.008" v="5"/>
          <ac:graphicFrameMkLst>
            <pc:docMk/>
            <pc:sldMk cId="173129216" sldId="288"/>
            <ac:graphicFrameMk id="13" creationId="{7FA7D4ED-4FC1-43E6-8489-D51F5952997F}"/>
          </ac:graphicFrameMkLst>
        </pc:graphicFrameChg>
      </pc:sldChg>
      <pc:sldChg chg="modSp">
        <pc:chgData name="arwen.green@dcct.co.uk" userId="S::arwen.green@dcct.co.uk::f8731e9e-4501-4285-9641-fcea96472165" providerId="AD" clId="Web-{E019670F-4035-DF63-E01F-ED1794EB41F6}" dt="2019-05-20T12:27:30.149" v="7" actId="20577"/>
        <pc:sldMkLst>
          <pc:docMk/>
          <pc:sldMk cId="1816831577" sldId="289"/>
        </pc:sldMkLst>
        <pc:spChg chg="mod">
          <ac:chgData name="arwen.green@dcct.co.uk" userId="S::arwen.green@dcct.co.uk::f8731e9e-4501-4285-9641-fcea96472165" providerId="AD" clId="Web-{E019670F-4035-DF63-E01F-ED1794EB41F6}" dt="2019-05-20T12:27:30.149" v="7" actId="20577"/>
          <ac:spMkLst>
            <pc:docMk/>
            <pc:sldMk cId="1816831577" sldId="289"/>
            <ac:spMk id="14" creationId="{F90380E7-95DA-435F-B409-B36B00979A1E}"/>
          </ac:spMkLst>
        </pc:spChg>
      </pc:sldChg>
    </pc:docChg>
  </pc:docChgLst>
  <pc:docChgLst>
    <pc:chgData name="arwen.green@dcct.co.uk" userId="S::arwen.green@dcct.co.uk::f8731e9e-4501-4285-9641-fcea96472165" providerId="AD" clId="Web-{9C6C7CF9-68BC-E898-E63C-D1F2401A88AE}"/>
    <pc:docChg chg="modSld">
      <pc:chgData name="arwen.green@dcct.co.uk" userId="S::arwen.green@dcct.co.uk::f8731e9e-4501-4285-9641-fcea96472165" providerId="AD" clId="Web-{9C6C7CF9-68BC-E898-E63C-D1F2401A88AE}" dt="2019-05-14T09:00:15.702" v="26" actId="20577"/>
      <pc:docMkLst>
        <pc:docMk/>
      </pc:docMkLst>
      <pc:sldChg chg="modSp">
        <pc:chgData name="arwen.green@dcct.co.uk" userId="S::arwen.green@dcct.co.uk::f8731e9e-4501-4285-9641-fcea96472165" providerId="AD" clId="Web-{9C6C7CF9-68BC-E898-E63C-D1F2401A88AE}" dt="2019-05-14T09:00:15.702" v="26" actId="20577"/>
        <pc:sldMkLst>
          <pc:docMk/>
          <pc:sldMk cId="1816831577" sldId="289"/>
        </pc:sldMkLst>
        <pc:spChg chg="mod">
          <ac:chgData name="arwen.green@dcct.co.uk" userId="S::arwen.green@dcct.co.uk::f8731e9e-4501-4285-9641-fcea96472165" providerId="AD" clId="Web-{9C6C7CF9-68BC-E898-E63C-D1F2401A88AE}" dt="2019-05-14T09:00:15.702" v="26" actId="20577"/>
          <ac:spMkLst>
            <pc:docMk/>
            <pc:sldMk cId="1816831577" sldId="289"/>
            <ac:spMk id="16" creationId="{EAD6B8B4-965A-408B-A2F0-D195A92D8DD0}"/>
          </ac:spMkLst>
        </pc:spChg>
        <pc:graphicFrameChg chg="mod modGraphic">
          <ac:chgData name="arwen.green@dcct.co.uk" userId="S::arwen.green@dcct.co.uk::f8731e9e-4501-4285-9641-fcea96472165" providerId="AD" clId="Web-{9C6C7CF9-68BC-E898-E63C-D1F2401A88AE}" dt="2019-05-14T08:53:52.374" v="5"/>
          <ac:graphicFrameMkLst>
            <pc:docMk/>
            <pc:sldMk cId="1816831577" sldId="289"/>
            <ac:graphicFrameMk id="17" creationId="{9B176FAA-062E-42DA-B900-920D30D55689}"/>
          </ac:graphicFrameMkLst>
        </pc:graphicFrameChg>
        <pc:graphicFrameChg chg="mod modGraphic">
          <ac:chgData name="arwen.green@dcct.co.uk" userId="S::arwen.green@dcct.co.uk::f8731e9e-4501-4285-9641-fcea96472165" providerId="AD" clId="Web-{9C6C7CF9-68BC-E898-E63C-D1F2401A88AE}" dt="2019-05-14T08:56:25.796" v="23"/>
          <ac:graphicFrameMkLst>
            <pc:docMk/>
            <pc:sldMk cId="1816831577" sldId="289"/>
            <ac:graphicFrameMk id="19" creationId="{866CAF32-177F-4FCE-903F-5E89EF4C86ED}"/>
          </ac:graphicFrameMkLst>
        </pc:graphicFrameChg>
      </pc:sldChg>
    </pc:docChg>
  </pc:docChgLst>
  <pc:docChgLst>
    <pc:chgData name="carly.burns@dcct.co.uk" userId="7d53298f-584b-44cb-a4ee-55db08178d2e" providerId="ADAL" clId="{1B726AFE-DF89-465C-BD86-9268E98122DA}"/>
    <pc:docChg chg="modSld">
      <pc:chgData name="carly.burns@dcct.co.uk" userId="7d53298f-584b-44cb-a4ee-55db08178d2e" providerId="ADAL" clId="{1B726AFE-DF89-465C-BD86-9268E98122DA}" dt="2019-05-02T12:22:52.599" v="69" actId="20577"/>
      <pc:docMkLst>
        <pc:docMk/>
      </pc:docMkLst>
      <pc:sldChg chg="modSp">
        <pc:chgData name="carly.burns@dcct.co.uk" userId="7d53298f-584b-44cb-a4ee-55db08178d2e" providerId="ADAL" clId="{1B726AFE-DF89-465C-BD86-9268E98122DA}" dt="2019-05-02T12:22:05.651" v="28" actId="20577"/>
        <pc:sldMkLst>
          <pc:docMk/>
          <pc:sldMk cId="173129216" sldId="288"/>
        </pc:sldMkLst>
        <pc:spChg chg="mod">
          <ac:chgData name="carly.burns@dcct.co.uk" userId="7d53298f-584b-44cb-a4ee-55db08178d2e" providerId="ADAL" clId="{1B726AFE-DF89-465C-BD86-9268E98122DA}" dt="2019-05-02T12:22:05.651" v="28" actId="20577"/>
          <ac:spMkLst>
            <pc:docMk/>
            <pc:sldMk cId="173129216" sldId="288"/>
            <ac:spMk id="2" creationId="{00000000-0000-0000-0000-000000000000}"/>
          </ac:spMkLst>
        </pc:spChg>
      </pc:sldChg>
      <pc:sldChg chg="modSp">
        <pc:chgData name="carly.burns@dcct.co.uk" userId="7d53298f-584b-44cb-a4ee-55db08178d2e" providerId="ADAL" clId="{1B726AFE-DF89-465C-BD86-9268E98122DA}" dt="2019-05-02T12:22:52.599" v="69" actId="20577"/>
        <pc:sldMkLst>
          <pc:docMk/>
          <pc:sldMk cId="1816831577" sldId="289"/>
        </pc:sldMkLst>
        <pc:spChg chg="mod">
          <ac:chgData name="carly.burns@dcct.co.uk" userId="7d53298f-584b-44cb-a4ee-55db08178d2e" providerId="ADAL" clId="{1B726AFE-DF89-465C-BD86-9268E98122DA}" dt="2019-05-02T12:22:22.050" v="32" actId="20577"/>
          <ac:spMkLst>
            <pc:docMk/>
            <pc:sldMk cId="1816831577" sldId="289"/>
            <ac:spMk id="16" creationId="{EAD6B8B4-965A-408B-A2F0-D195A92D8DD0}"/>
          </ac:spMkLst>
        </pc:spChg>
        <pc:graphicFrameChg chg="modGraphic">
          <ac:chgData name="carly.burns@dcct.co.uk" userId="7d53298f-584b-44cb-a4ee-55db08178d2e" providerId="ADAL" clId="{1B726AFE-DF89-465C-BD86-9268E98122DA}" dt="2019-05-02T12:22:34.243" v="47" actId="20577"/>
          <ac:graphicFrameMkLst>
            <pc:docMk/>
            <pc:sldMk cId="1816831577" sldId="289"/>
            <ac:graphicFrameMk id="17" creationId="{9B176FAA-062E-42DA-B900-920D30D55689}"/>
          </ac:graphicFrameMkLst>
        </pc:graphicFrameChg>
        <pc:graphicFrameChg chg="modGraphic">
          <ac:chgData name="carly.burns@dcct.co.uk" userId="7d53298f-584b-44cb-a4ee-55db08178d2e" providerId="ADAL" clId="{1B726AFE-DF89-465C-BD86-9268E98122DA}" dt="2019-05-02T12:22:52.599" v="69" actId="20577"/>
          <ac:graphicFrameMkLst>
            <pc:docMk/>
            <pc:sldMk cId="1816831577" sldId="289"/>
            <ac:graphicFrameMk id="19" creationId="{866CAF32-177F-4FCE-903F-5E89EF4C86ED}"/>
          </ac:graphicFrameMkLst>
        </pc:graphicFrameChg>
      </pc:sldChg>
    </pc:docChg>
  </pc:docChgLst>
  <pc:docChgLst>
    <pc:chgData name="arwen.green@dcct.co.uk" userId="S::arwen.green@dcct.co.uk::f8731e9e-4501-4285-9641-fcea96472165" providerId="AD" clId="Web-{BE701BCC-06FE-C502-143A-6B64C5F9BCAB}"/>
    <pc:docChg chg="modSld">
      <pc:chgData name="arwen.green@dcct.co.uk" userId="S::arwen.green@dcct.co.uk::f8731e9e-4501-4285-9641-fcea96472165" providerId="AD" clId="Web-{BE701BCC-06FE-C502-143A-6B64C5F9BCAB}" dt="2019-06-04T13:31:19.804" v="312" actId="14100"/>
      <pc:docMkLst>
        <pc:docMk/>
      </pc:docMkLst>
      <pc:sldChg chg="modSp">
        <pc:chgData name="arwen.green@dcct.co.uk" userId="S::arwen.green@dcct.co.uk::f8731e9e-4501-4285-9641-fcea96472165" providerId="AD" clId="Web-{BE701BCC-06FE-C502-143A-6B64C5F9BCAB}" dt="2019-06-04T13:31:19.804" v="312" actId="14100"/>
        <pc:sldMkLst>
          <pc:docMk/>
          <pc:sldMk cId="1816831577" sldId="289"/>
        </pc:sldMkLst>
        <pc:spChg chg="mod">
          <ac:chgData name="arwen.green@dcct.co.uk" userId="S::arwen.green@dcct.co.uk::f8731e9e-4501-4285-9641-fcea96472165" providerId="AD" clId="Web-{BE701BCC-06FE-C502-143A-6B64C5F9BCAB}" dt="2019-06-04T13:31:19.804" v="312" actId="14100"/>
          <ac:spMkLst>
            <pc:docMk/>
            <pc:sldMk cId="1816831577" sldId="289"/>
            <ac:spMk id="16" creationId="{EAD6B8B4-965A-408B-A2F0-D195A92D8DD0}"/>
          </ac:spMkLst>
        </pc:spChg>
      </pc:sldChg>
      <pc:sldChg chg="modSp">
        <pc:chgData name="arwen.green@dcct.co.uk" userId="S::arwen.green@dcct.co.uk::f8731e9e-4501-4285-9641-fcea96472165" providerId="AD" clId="Web-{BE701BCC-06FE-C502-143A-6B64C5F9BCAB}" dt="2019-06-04T13:29:07.212" v="207"/>
        <pc:sldMkLst>
          <pc:docMk/>
          <pc:sldMk cId="1905401168" sldId="293"/>
        </pc:sldMkLst>
        <pc:graphicFrameChg chg="mod modGraphic">
          <ac:chgData name="arwen.green@dcct.co.uk" userId="S::arwen.green@dcct.co.uk::f8731e9e-4501-4285-9641-fcea96472165" providerId="AD" clId="Web-{BE701BCC-06FE-C502-143A-6B64C5F9BCAB}" dt="2019-06-04T13:29:07.212" v="207"/>
          <ac:graphicFrameMkLst>
            <pc:docMk/>
            <pc:sldMk cId="1905401168" sldId="293"/>
            <ac:graphicFrameMk id="8" creationId="{0BB7D70C-8E6C-491D-B0CA-5E0EA4DFCF66}"/>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25A93699-4242-4745-8758-EA6FCB78B897}" type="datetimeFigureOut">
              <a:rPr lang="en-US" smtClean="0"/>
              <a:t>6/10/2019</a:t>
            </a:fld>
            <a:endParaRPr lang="en-US" dirty="0"/>
          </a:p>
        </p:txBody>
      </p:sp>
      <p:sp>
        <p:nvSpPr>
          <p:cNvPr id="4" name="Footer Placeholder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9D677A2F-CC67-284D-82DD-21354402FA75}" type="slidenum">
              <a:rPr lang="en-US" smtClean="0"/>
              <a:t>‹#›</a:t>
            </a:fld>
            <a:endParaRPr lang="en-US" dirty="0"/>
          </a:p>
        </p:txBody>
      </p:sp>
    </p:spTree>
    <p:extLst>
      <p:ext uri="{BB962C8B-B14F-4D97-AF65-F5344CB8AC3E}">
        <p14:creationId xmlns:p14="http://schemas.microsoft.com/office/powerpoint/2010/main" val="35696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CBAD239D-69F5-B145-BBFE-84CBE1154B43}" type="datetimeFigureOut">
              <a:rPr lang="en-US" smtClean="0"/>
              <a:t>6/10/2019</a:t>
            </a:fld>
            <a:endParaRPr lang="en-US" dirty="0"/>
          </a:p>
        </p:txBody>
      </p:sp>
      <p:sp>
        <p:nvSpPr>
          <p:cNvPr id="4" name="Slide Image Placeholder 3"/>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0E82055B-90E0-F04B-81AF-629D33B8DCD1}" type="slidenum">
              <a:rPr lang="en-US" smtClean="0"/>
              <a:t>‹#›</a:t>
            </a:fld>
            <a:endParaRPr lang="en-US" dirty="0"/>
          </a:p>
        </p:txBody>
      </p:sp>
    </p:spTree>
    <p:extLst>
      <p:ext uri="{BB962C8B-B14F-4D97-AF65-F5344CB8AC3E}">
        <p14:creationId xmlns:p14="http://schemas.microsoft.com/office/powerpoint/2010/main" val="694449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E82055B-90E0-F04B-81AF-629D33B8DCD1}" type="slidenum">
              <a:rPr lang="en-US" smtClean="0"/>
              <a:t>1</a:t>
            </a:fld>
            <a:endParaRPr lang="en-US" dirty="0"/>
          </a:p>
        </p:txBody>
      </p:sp>
    </p:spTree>
    <p:extLst>
      <p:ext uri="{BB962C8B-B14F-4D97-AF65-F5344CB8AC3E}">
        <p14:creationId xmlns:p14="http://schemas.microsoft.com/office/powerpoint/2010/main" val="2854773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E82055B-90E0-F04B-81AF-629D33B8DCD1}" type="slidenum">
              <a:rPr lang="en-US" smtClean="0"/>
              <a:t>2</a:t>
            </a:fld>
            <a:endParaRPr lang="en-US" dirty="0"/>
          </a:p>
        </p:txBody>
      </p:sp>
    </p:spTree>
    <p:extLst>
      <p:ext uri="{BB962C8B-B14F-4D97-AF65-F5344CB8AC3E}">
        <p14:creationId xmlns:p14="http://schemas.microsoft.com/office/powerpoint/2010/main" val="57543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E82055B-90E0-F04B-81AF-629D33B8DCD1}" type="slidenum">
              <a:rPr lang="en-US" smtClean="0"/>
              <a:t>3</a:t>
            </a:fld>
            <a:endParaRPr lang="en-US" dirty="0"/>
          </a:p>
        </p:txBody>
      </p:sp>
    </p:spTree>
    <p:extLst>
      <p:ext uri="{BB962C8B-B14F-4D97-AF65-F5344CB8AC3E}">
        <p14:creationId xmlns:p14="http://schemas.microsoft.com/office/powerpoint/2010/main" val="3753403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E82055B-90E0-F04B-81AF-629D33B8DCD1}" type="slidenum">
              <a:rPr lang="en-US" smtClean="0"/>
              <a:t>4</a:t>
            </a:fld>
            <a:endParaRPr lang="en-US" dirty="0"/>
          </a:p>
        </p:txBody>
      </p:sp>
    </p:spTree>
    <p:extLst>
      <p:ext uri="{BB962C8B-B14F-4D97-AF65-F5344CB8AC3E}">
        <p14:creationId xmlns:p14="http://schemas.microsoft.com/office/powerpoint/2010/main" val="637561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E82055B-90E0-F04B-81AF-629D33B8DCD1}" type="slidenum">
              <a:rPr lang="en-US" smtClean="0"/>
              <a:t>5</a:t>
            </a:fld>
            <a:endParaRPr lang="en-US" dirty="0"/>
          </a:p>
        </p:txBody>
      </p:sp>
    </p:spTree>
    <p:extLst>
      <p:ext uri="{BB962C8B-B14F-4D97-AF65-F5344CB8AC3E}">
        <p14:creationId xmlns:p14="http://schemas.microsoft.com/office/powerpoint/2010/main" val="280182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34FDD92-E627-004B-8A05-2BBEC71D3691}" type="datetimeFigureOut">
              <a:rPr lang="en-US" smtClean="0"/>
              <a:t>6/10/2019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46A82B-E82E-4B4B-B4F3-362814F11E54}"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34FDD92-E627-004B-8A05-2BBEC71D3691}" type="datetimeFigureOut">
              <a:rPr lang="en-US" smtClean="0"/>
              <a:t>6/10/2019</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546A82B-E82E-4B4B-B4F3-362814F11E54}" type="slidenum">
              <a:rPr lang="en-US" smtClean="0"/>
              <a:t>‹#›</a:t>
            </a:fld>
            <a:endParaRPr lang="en-US" dirty="0"/>
          </a:p>
        </p:txBody>
      </p:sp>
    </p:spTree>
    <p:extLst>
      <p:ext uri="{BB962C8B-B14F-4D97-AF65-F5344CB8AC3E}">
        <p14:creationId xmlns:p14="http://schemas.microsoft.com/office/powerpoint/2010/main" val="14970317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gov.uk/government/publications/school-inspection-handbook-from-september-2015" TargetMode="External"/><Relationship Id="rId7"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hyperlink" Target="https://www.gov.uk/government/publications/governance-handbook" TargetMode="External"/><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6.pn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gov.uk/government/publications/governance-handbook" TargetMode="External"/><Relationship Id="rId5" Type="http://schemas.openxmlformats.org/officeDocument/2006/relationships/hyperlink" Target="https://www.gov.uk/government/publications/school-inspection-handbook-from-september-2015" TargetMode="External"/><Relationship Id="rId4" Type="http://schemas.openxmlformats.org/officeDocument/2006/relationships/image" Target="../media/image7.png"/><Relationship Id="rId9"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9844"/>
            <a:ext cx="6556031" cy="887058"/>
          </a:xfrm>
        </p:spPr>
        <p:txBody>
          <a:bodyPr>
            <a:noAutofit/>
          </a:bodyPr>
          <a:lstStyle/>
          <a:p>
            <a:r>
              <a:rPr lang="en-US" sz="2800" b="1" dirty="0">
                <a:solidFill>
                  <a:srgbClr val="67C8F0"/>
                </a:solidFill>
                <a:latin typeface="Arial Black" charset="0"/>
                <a:ea typeface="Arial" charset="0"/>
                <a:cs typeface="Arial" charset="0"/>
              </a:rPr>
              <a:t>Bishop Lonsdale C of </a:t>
            </a:r>
            <a:r>
              <a:rPr lang="en-US" sz="2800" b="1">
                <a:solidFill>
                  <a:srgbClr val="67C8F0"/>
                </a:solidFill>
                <a:latin typeface="Arial Black" charset="0"/>
                <a:ea typeface="Arial" charset="0"/>
                <a:cs typeface="Arial" charset="0"/>
              </a:rPr>
              <a:t>E primary</a:t>
            </a:r>
            <a:endParaRPr lang="en-US" sz="1800" dirty="0">
              <a:solidFill>
                <a:srgbClr val="67C8F0"/>
              </a:solidFill>
              <a:latin typeface="Arial" charset="0"/>
              <a:ea typeface="Arial" charset="0"/>
              <a:cs typeface="Arial" charset="0"/>
            </a:endParaRPr>
          </a:p>
        </p:txBody>
      </p:sp>
      <p:pic>
        <p:nvPicPr>
          <p:cNvPr id="3" name="Picture 2">
            <a:extLst>
              <a:ext uri="{FF2B5EF4-FFF2-40B4-BE49-F238E27FC236}">
                <a16:creationId xmlns:a16="http://schemas.microsoft.com/office/drawing/2014/main" xmlns="" id="{5FC9FD34-B163-4429-AB9F-7C1DE66651B0}"/>
              </a:ext>
            </a:extLst>
          </p:cNvPr>
          <p:cNvPicPr>
            <a:picLocks noChangeAspect="1"/>
          </p:cNvPicPr>
          <p:nvPr/>
        </p:nvPicPr>
        <p:blipFill>
          <a:blip r:embed="rId3"/>
          <a:stretch>
            <a:fillRect/>
          </a:stretch>
        </p:blipFill>
        <p:spPr>
          <a:xfrm>
            <a:off x="-27515" y="743851"/>
            <a:ext cx="1380065" cy="8847822"/>
          </a:xfrm>
          <a:prstGeom prst="rect">
            <a:avLst/>
          </a:prstGeom>
        </p:spPr>
      </p:pic>
      <p:sp>
        <p:nvSpPr>
          <p:cNvPr id="7" name="Rectangle 6">
            <a:extLst>
              <a:ext uri="{FF2B5EF4-FFF2-40B4-BE49-F238E27FC236}">
                <a16:creationId xmlns:a16="http://schemas.microsoft.com/office/drawing/2014/main" xmlns="" id="{3A343011-2EAF-48E2-A4E5-35D0A5FD6090}"/>
              </a:ext>
            </a:extLst>
          </p:cNvPr>
          <p:cNvSpPr/>
          <p:nvPr/>
        </p:nvSpPr>
        <p:spPr>
          <a:xfrm>
            <a:off x="-28577" y="1172130"/>
            <a:ext cx="301532" cy="917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1" name="Table 10">
            <a:extLst>
              <a:ext uri="{FF2B5EF4-FFF2-40B4-BE49-F238E27FC236}">
                <a16:creationId xmlns:a16="http://schemas.microsoft.com/office/drawing/2014/main" xmlns="" id="{20E8CB46-FA24-4089-A991-608026B47D83}"/>
              </a:ext>
            </a:extLst>
          </p:cNvPr>
          <p:cNvGraphicFramePr>
            <a:graphicFrameLocks noGrp="1"/>
          </p:cNvGraphicFramePr>
          <p:nvPr>
            <p:extLst>
              <p:ext uri="{D42A27DB-BD31-4B8C-83A1-F6EECF244321}">
                <p14:modId xmlns:p14="http://schemas.microsoft.com/office/powerpoint/2010/main" val="2020445929"/>
              </p:ext>
            </p:extLst>
          </p:nvPr>
        </p:nvGraphicFramePr>
        <p:xfrm>
          <a:off x="1457327" y="743851"/>
          <a:ext cx="5174903" cy="8994522"/>
        </p:xfrm>
        <a:graphic>
          <a:graphicData uri="http://schemas.openxmlformats.org/drawingml/2006/table">
            <a:tbl>
              <a:tblPr firstRow="1" bandRow="1">
                <a:tableStyleId>{17292A2E-F333-43FB-9621-5CBBE7FDCDCB}</a:tableStyleId>
              </a:tblPr>
              <a:tblGrid>
                <a:gridCol w="3799008">
                  <a:extLst>
                    <a:ext uri="{9D8B030D-6E8A-4147-A177-3AD203B41FA5}">
                      <a16:colId xmlns:a16="http://schemas.microsoft.com/office/drawing/2014/main" xmlns="" val="3300990576"/>
                    </a:ext>
                  </a:extLst>
                </a:gridCol>
                <a:gridCol w="1375895">
                  <a:extLst>
                    <a:ext uri="{9D8B030D-6E8A-4147-A177-3AD203B41FA5}">
                      <a16:colId xmlns:a16="http://schemas.microsoft.com/office/drawing/2014/main" xmlns="" val="3379208887"/>
                    </a:ext>
                  </a:extLst>
                </a:gridCol>
              </a:tblGrid>
              <a:tr h="629444">
                <a:tc gridSpan="2">
                  <a:txBody>
                    <a:bodyPr/>
                    <a:lstStyle/>
                    <a:p>
                      <a:r>
                        <a:rPr lang="en-GB" sz="1600" dirty="0"/>
                        <a:t>Active schools programme – A whole school approach to physical activity</a:t>
                      </a:r>
                    </a:p>
                  </a:txBody>
                  <a:tcPr>
                    <a:solidFill>
                      <a:srgbClr val="00B0F0"/>
                    </a:solidFill>
                  </a:tcPr>
                </a:tc>
                <a:tc hMerge="1">
                  <a:txBody>
                    <a:bodyPr/>
                    <a:lstStyle/>
                    <a:p>
                      <a:endParaRPr lang="en-GB"/>
                    </a:p>
                  </a:txBody>
                  <a:tcPr/>
                </a:tc>
                <a:extLst>
                  <a:ext uri="{0D108BD9-81ED-4DB2-BD59-A6C34878D82A}">
                    <a16:rowId xmlns:a16="http://schemas.microsoft.com/office/drawing/2014/main" xmlns="" val="2761807586"/>
                  </a:ext>
                </a:extLst>
              </a:tr>
              <a:tr h="0">
                <a:tc>
                  <a:txBody>
                    <a:bodyPr/>
                    <a:lstStyle/>
                    <a:p>
                      <a:pPr marL="0" indent="0">
                        <a:buFont typeface="Arial" panose="020B0604020202020204" pitchFamily="34" charset="0"/>
                        <a:buNone/>
                      </a:pPr>
                      <a:endParaRPr lang="en-GB" sz="1200" b="1" dirty="0"/>
                    </a:p>
                  </a:txBody>
                  <a:tcPr anchor="ctr"/>
                </a:tc>
                <a:tc>
                  <a:txBody>
                    <a:bodyPr/>
                    <a:lstStyle/>
                    <a:p>
                      <a:r>
                        <a:rPr lang="en-GB" sz="1200" baseline="0" dirty="0"/>
                        <a:t>March 2018 – April 2019</a:t>
                      </a:r>
                    </a:p>
                    <a:p>
                      <a:endParaRPr lang="en-GB" sz="1200" baseline="0" dirty="0"/>
                    </a:p>
                  </a:txBody>
                  <a:tcPr/>
                </a:tc>
                <a:extLst>
                  <a:ext uri="{0D108BD9-81ED-4DB2-BD59-A6C34878D82A}">
                    <a16:rowId xmlns:a16="http://schemas.microsoft.com/office/drawing/2014/main" xmlns="" val="426601698"/>
                  </a:ext>
                </a:extLst>
              </a:tr>
              <a:tr h="7724998">
                <a:tc gridSpan="2">
                  <a:txBody>
                    <a:bodyPr/>
                    <a:lstStyle/>
                    <a:p>
                      <a:r>
                        <a:rPr lang="en-GB" sz="1100" b="1" kern="1200" dirty="0">
                          <a:solidFill>
                            <a:schemeClr val="tx1"/>
                          </a:solidFill>
                          <a:effectLst/>
                          <a:latin typeface="+mn-lt"/>
                          <a:ea typeface="+mn-ea"/>
                          <a:cs typeface="+mn-cs"/>
                        </a:rPr>
                        <a:t>The Active school programme supports the following key indicators:</a:t>
                      </a:r>
                    </a:p>
                    <a:p>
                      <a:endParaRPr lang="en-GB" sz="1100" kern="1200" dirty="0">
                        <a:solidFill>
                          <a:schemeClr val="tx1"/>
                        </a:solidFill>
                        <a:effectLst/>
                        <a:latin typeface="+mn-lt"/>
                        <a:ea typeface="+mn-ea"/>
                        <a:cs typeface="+mn-cs"/>
                      </a:endParaRPr>
                    </a:p>
                    <a:p>
                      <a:r>
                        <a:rPr lang="en-GB" sz="1100" b="1" kern="1200" dirty="0">
                          <a:solidFill>
                            <a:schemeClr val="tx1"/>
                          </a:solidFill>
                          <a:effectLst/>
                          <a:latin typeface="+mn-lt"/>
                          <a:ea typeface="+mn-ea"/>
                          <a:cs typeface="+mn-cs"/>
                        </a:rPr>
                        <a:t>Key indicator 1: </a:t>
                      </a:r>
                      <a:r>
                        <a:rPr lang="en-GB" sz="1100" kern="1200" dirty="0">
                          <a:solidFill>
                            <a:schemeClr val="tx1"/>
                          </a:solidFill>
                          <a:effectLst/>
                          <a:latin typeface="+mn-lt"/>
                          <a:ea typeface="+mn-ea"/>
                          <a:cs typeface="+mn-cs"/>
                        </a:rPr>
                        <a:t>The engagement of </a:t>
                      </a:r>
                      <a:r>
                        <a:rPr lang="en-GB" sz="1100" u="sng" kern="1200" dirty="0">
                          <a:solidFill>
                            <a:schemeClr val="tx1"/>
                          </a:solidFill>
                          <a:effectLst/>
                          <a:latin typeface="+mn-lt"/>
                          <a:ea typeface="+mn-ea"/>
                          <a:cs typeface="+mn-cs"/>
                        </a:rPr>
                        <a:t>all</a:t>
                      </a:r>
                      <a:r>
                        <a:rPr lang="en-GB" sz="1100" kern="1200" dirty="0">
                          <a:solidFill>
                            <a:schemeClr val="tx1"/>
                          </a:solidFill>
                          <a:effectLst/>
                          <a:latin typeface="+mn-lt"/>
                          <a:ea typeface="+mn-ea"/>
                          <a:cs typeface="+mn-cs"/>
                        </a:rPr>
                        <a:t> pupils in regular physical activity – Chief Medical Officer guidelines recommend that primary school children undertake at least 30 minutes of physical activity a day in school</a:t>
                      </a:r>
                    </a:p>
                    <a:p>
                      <a:r>
                        <a:rPr lang="en-US" sz="1100" b="1" kern="1200" dirty="0">
                          <a:solidFill>
                            <a:schemeClr val="tx1"/>
                          </a:solidFill>
                          <a:effectLst/>
                          <a:latin typeface="+mn-lt"/>
                          <a:ea typeface="+mn-ea"/>
                          <a:cs typeface="+mn-cs"/>
                        </a:rPr>
                        <a:t>Key indicator 2: </a:t>
                      </a:r>
                      <a:r>
                        <a:rPr lang="en-US" sz="1100" kern="1200" dirty="0">
                          <a:solidFill>
                            <a:schemeClr val="tx1"/>
                          </a:solidFill>
                          <a:effectLst/>
                          <a:latin typeface="+mn-lt"/>
                          <a:ea typeface="+mn-ea"/>
                          <a:cs typeface="+mn-cs"/>
                        </a:rPr>
                        <a:t>The profile of PE and sport being raised across the school as a tool for whole school improvement</a:t>
                      </a:r>
                      <a:endParaRPr lang="en-GB" sz="1100" kern="1200" dirty="0">
                        <a:solidFill>
                          <a:schemeClr val="tx1"/>
                        </a:solidFill>
                        <a:effectLst/>
                        <a:latin typeface="+mn-lt"/>
                        <a:ea typeface="+mn-ea"/>
                        <a:cs typeface="+mn-cs"/>
                      </a:endParaRPr>
                    </a:p>
                    <a:p>
                      <a:r>
                        <a:rPr lang="en-GB" sz="1100" b="1" kern="1200" dirty="0">
                          <a:solidFill>
                            <a:schemeClr val="tx1"/>
                          </a:solidFill>
                          <a:effectLst/>
                          <a:latin typeface="+mn-lt"/>
                          <a:ea typeface="+mn-ea"/>
                          <a:cs typeface="+mn-cs"/>
                        </a:rPr>
                        <a:t>Key indicator 3: </a:t>
                      </a:r>
                      <a:r>
                        <a:rPr lang="en-GB" sz="1100" kern="1200" dirty="0">
                          <a:solidFill>
                            <a:schemeClr val="tx1"/>
                          </a:solidFill>
                          <a:effectLst/>
                          <a:latin typeface="+mn-lt"/>
                          <a:ea typeface="+mn-ea"/>
                          <a:cs typeface="+mn-cs"/>
                        </a:rPr>
                        <a:t>Increased confidence, knowledge and skills of all staff in teaching PE and sport</a:t>
                      </a:r>
                    </a:p>
                    <a:p>
                      <a:r>
                        <a:rPr lang="en-US" sz="1100" b="1" kern="1200" dirty="0">
                          <a:solidFill>
                            <a:schemeClr val="tx1"/>
                          </a:solidFill>
                          <a:effectLst/>
                          <a:latin typeface="+mn-lt"/>
                          <a:ea typeface="+mn-ea"/>
                          <a:cs typeface="+mn-cs"/>
                        </a:rPr>
                        <a:t>Key indicator 4: </a:t>
                      </a:r>
                      <a:r>
                        <a:rPr lang="en-US" sz="1100" kern="1200" dirty="0">
                          <a:solidFill>
                            <a:schemeClr val="tx1"/>
                          </a:solidFill>
                          <a:effectLst/>
                          <a:latin typeface="+mn-lt"/>
                          <a:ea typeface="+mn-ea"/>
                          <a:cs typeface="+mn-cs"/>
                        </a:rPr>
                        <a:t>Broader experience of a range of sports and activities offered to all pupils</a:t>
                      </a:r>
                      <a:endParaRPr lang="en-GB" sz="1100" kern="1200" dirty="0">
                        <a:solidFill>
                          <a:schemeClr val="tx1"/>
                        </a:solidFill>
                        <a:effectLst/>
                        <a:latin typeface="+mn-lt"/>
                        <a:ea typeface="+mn-ea"/>
                        <a:cs typeface="+mn-cs"/>
                      </a:endParaRPr>
                    </a:p>
                    <a:p>
                      <a:r>
                        <a:rPr lang="en-US" sz="1100" kern="1200" dirty="0">
                          <a:solidFill>
                            <a:schemeClr val="tx1"/>
                          </a:solidFill>
                          <a:effectLst/>
                          <a:latin typeface="+mn-lt"/>
                          <a:ea typeface="+mn-ea"/>
                          <a:cs typeface="+mn-cs"/>
                        </a:rPr>
                        <a:t> </a:t>
                      </a:r>
                      <a:endParaRPr lang="en-GB" sz="1100" kern="1200" dirty="0">
                        <a:solidFill>
                          <a:schemeClr val="tx1"/>
                        </a:solidFill>
                        <a:effectLst/>
                        <a:latin typeface="+mn-lt"/>
                        <a:ea typeface="+mn-ea"/>
                        <a:cs typeface="+mn-cs"/>
                      </a:endParaRPr>
                    </a:p>
                    <a:p>
                      <a:r>
                        <a:rPr lang="en-US" sz="1100" b="1" kern="1200" dirty="0">
                          <a:solidFill>
                            <a:schemeClr val="tx1"/>
                          </a:solidFill>
                          <a:effectLst/>
                          <a:latin typeface="+mn-lt"/>
                          <a:ea typeface="+mn-ea"/>
                          <a:cs typeface="+mn-cs"/>
                        </a:rPr>
                        <a:t>This year we have accessed through the Active School </a:t>
                      </a:r>
                      <a:r>
                        <a:rPr lang="en-US" sz="1100" b="1" kern="1200" dirty="0" err="1">
                          <a:solidFill>
                            <a:schemeClr val="tx1"/>
                          </a:solidFill>
                          <a:effectLst/>
                          <a:latin typeface="+mn-lt"/>
                          <a:ea typeface="+mn-ea"/>
                          <a:cs typeface="+mn-cs"/>
                        </a:rPr>
                        <a:t>programme</a:t>
                      </a:r>
                      <a:r>
                        <a:rPr lang="en-US" sz="1100" kern="1200" dirty="0">
                          <a:solidFill>
                            <a:schemeClr val="tx1"/>
                          </a:solidFill>
                          <a:effectLst/>
                          <a:latin typeface="+mn-lt"/>
                          <a:ea typeface="+mn-ea"/>
                          <a:cs typeface="+mn-cs"/>
                        </a:rPr>
                        <a:t>:</a:t>
                      </a:r>
                    </a:p>
                    <a:p>
                      <a:endParaRPr lang="en-US" sz="110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xmlns="" val="2755440864"/>
                  </a:ext>
                </a:extLst>
              </a:tr>
            </a:tbl>
          </a:graphicData>
        </a:graphic>
      </p:graphicFrame>
      <p:pic>
        <p:nvPicPr>
          <p:cNvPr id="5" name="Picture 4">
            <a:extLst>
              <a:ext uri="{FF2B5EF4-FFF2-40B4-BE49-F238E27FC236}">
                <a16:creationId xmlns:a16="http://schemas.microsoft.com/office/drawing/2014/main" xmlns="" id="{8FE79756-11C8-4DEE-AF84-82DF2013975B}"/>
              </a:ext>
            </a:extLst>
          </p:cNvPr>
          <p:cNvPicPr>
            <a:picLocks noChangeAspect="1"/>
          </p:cNvPicPr>
          <p:nvPr/>
        </p:nvPicPr>
        <p:blipFill>
          <a:blip r:embed="rId4"/>
          <a:stretch>
            <a:fillRect/>
          </a:stretch>
        </p:blipFill>
        <p:spPr>
          <a:xfrm>
            <a:off x="76199" y="1172130"/>
            <a:ext cx="1223065" cy="917557"/>
          </a:xfrm>
          <a:prstGeom prst="roundRect">
            <a:avLst/>
          </a:prstGeom>
        </p:spPr>
      </p:pic>
      <p:sp>
        <p:nvSpPr>
          <p:cNvPr id="4" name="TextBox 3">
            <a:extLst>
              <a:ext uri="{FF2B5EF4-FFF2-40B4-BE49-F238E27FC236}">
                <a16:creationId xmlns:a16="http://schemas.microsoft.com/office/drawing/2014/main" xmlns="" id="{E4189267-63B5-4910-B454-98F222C89D6C}"/>
              </a:ext>
            </a:extLst>
          </p:cNvPr>
          <p:cNvSpPr txBox="1"/>
          <p:nvPr/>
        </p:nvSpPr>
        <p:spPr>
          <a:xfrm>
            <a:off x="1619250" y="4486275"/>
            <a:ext cx="4762500" cy="2838450"/>
          </a:xfrm>
          <a:prstGeom prst="rect">
            <a:avLst/>
          </a:prstGeom>
          <a:noFill/>
        </p:spPr>
        <p:txBody>
          <a:bodyPr wrap="square" rtlCol="0">
            <a:spAutoFit/>
          </a:bodyPr>
          <a:lstStyle/>
          <a:p>
            <a:endParaRPr lang="en-GB" dirty="0"/>
          </a:p>
        </p:txBody>
      </p:sp>
      <p:graphicFrame>
        <p:nvGraphicFramePr>
          <p:cNvPr id="13" name="Table 12">
            <a:extLst>
              <a:ext uri="{FF2B5EF4-FFF2-40B4-BE49-F238E27FC236}">
                <a16:creationId xmlns:a16="http://schemas.microsoft.com/office/drawing/2014/main" xmlns="" id="{7FA7D4ED-4FC1-43E6-8489-D51F5952997F}"/>
              </a:ext>
            </a:extLst>
          </p:cNvPr>
          <p:cNvGraphicFramePr>
            <a:graphicFrameLocks noGrp="1"/>
          </p:cNvGraphicFramePr>
          <p:nvPr>
            <p:extLst>
              <p:ext uri="{D42A27DB-BD31-4B8C-83A1-F6EECF244321}">
                <p14:modId xmlns:p14="http://schemas.microsoft.com/office/powerpoint/2010/main" val="3014795939"/>
              </p:ext>
            </p:extLst>
          </p:nvPr>
        </p:nvGraphicFramePr>
        <p:xfrm>
          <a:off x="1553025" y="4483852"/>
          <a:ext cx="4983506" cy="4880865"/>
        </p:xfrm>
        <a:graphic>
          <a:graphicData uri="http://schemas.openxmlformats.org/drawingml/2006/table">
            <a:tbl>
              <a:tblPr firstRow="1" firstCol="1" bandRow="1">
                <a:tableStyleId>{5C22544A-7EE6-4342-B048-85BDC9FD1C3A}</a:tableStyleId>
              </a:tblPr>
              <a:tblGrid>
                <a:gridCol w="1336118">
                  <a:extLst>
                    <a:ext uri="{9D8B030D-6E8A-4147-A177-3AD203B41FA5}">
                      <a16:colId xmlns:a16="http://schemas.microsoft.com/office/drawing/2014/main" xmlns="" val="2000667326"/>
                    </a:ext>
                  </a:extLst>
                </a:gridCol>
                <a:gridCol w="2044199">
                  <a:extLst>
                    <a:ext uri="{9D8B030D-6E8A-4147-A177-3AD203B41FA5}">
                      <a16:colId xmlns:a16="http://schemas.microsoft.com/office/drawing/2014/main" xmlns="" val="3151350244"/>
                    </a:ext>
                  </a:extLst>
                </a:gridCol>
                <a:gridCol w="818142">
                  <a:extLst>
                    <a:ext uri="{9D8B030D-6E8A-4147-A177-3AD203B41FA5}">
                      <a16:colId xmlns:a16="http://schemas.microsoft.com/office/drawing/2014/main" xmlns="" val="1047946"/>
                    </a:ext>
                  </a:extLst>
                </a:gridCol>
                <a:gridCol w="785047">
                  <a:extLst>
                    <a:ext uri="{9D8B030D-6E8A-4147-A177-3AD203B41FA5}">
                      <a16:colId xmlns:a16="http://schemas.microsoft.com/office/drawing/2014/main" xmlns="" val="2754990826"/>
                    </a:ext>
                  </a:extLst>
                </a:gridCol>
              </a:tblGrid>
              <a:tr h="125616">
                <a:tc>
                  <a:txBody>
                    <a:bodyPr/>
                    <a:lstStyle/>
                    <a:p>
                      <a:pPr>
                        <a:lnSpc>
                          <a:spcPct val="107000"/>
                        </a:lnSpc>
                        <a:spcAft>
                          <a:spcPts val="0"/>
                        </a:spcAft>
                      </a:pPr>
                      <a:r>
                        <a:rPr lang="en-US" sz="900" dirty="0">
                          <a:effectLst/>
                        </a:rPr>
                        <a:t>April - Aug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tc>
                <a:tc>
                  <a:txBody>
                    <a:bodyPr/>
                    <a:lstStyle/>
                    <a:p>
                      <a:pPr>
                        <a:lnSpc>
                          <a:spcPct val="107000"/>
                        </a:lnSpc>
                        <a:spcAft>
                          <a:spcPts val="0"/>
                        </a:spcAft>
                      </a:pPr>
                      <a:r>
                        <a:rPr lang="en-US" sz="900" dirty="0">
                          <a:effectLst/>
                        </a:rPr>
                        <a:t>Sept - Dec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tc>
                <a:tc>
                  <a:txBody>
                    <a:bodyPr/>
                    <a:lstStyle/>
                    <a:p>
                      <a:pPr>
                        <a:lnSpc>
                          <a:spcPct val="107000"/>
                        </a:lnSpc>
                        <a:spcAft>
                          <a:spcPts val="0"/>
                        </a:spcAft>
                      </a:pPr>
                      <a:r>
                        <a:rPr lang="en-US" sz="900" dirty="0">
                          <a:effectLst/>
                        </a:rPr>
                        <a:t>Nov - March</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tc>
                <a:tc>
                  <a:txBody>
                    <a:bodyPr/>
                    <a:lstStyle/>
                    <a:p>
                      <a:pPr>
                        <a:lnSpc>
                          <a:spcPct val="107000"/>
                        </a:lnSpc>
                        <a:spcAft>
                          <a:spcPts val="0"/>
                        </a:spcAft>
                      </a:pPr>
                      <a:r>
                        <a:rPr lang="en-US" sz="900" dirty="0">
                          <a:effectLst/>
                        </a:rPr>
                        <a:t>April to June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tc>
                <a:extLst>
                  <a:ext uri="{0D108BD9-81ED-4DB2-BD59-A6C34878D82A}">
                    <a16:rowId xmlns:a16="http://schemas.microsoft.com/office/drawing/2014/main" xmlns="" val="2287530171"/>
                  </a:ext>
                </a:extLst>
              </a:tr>
              <a:tr h="3481651">
                <a:tc>
                  <a:txBody>
                    <a:bodyPr/>
                    <a:lstStyle/>
                    <a:p>
                      <a:pPr>
                        <a:lnSpc>
                          <a:spcPct val="107000"/>
                        </a:lnSpc>
                        <a:spcAft>
                          <a:spcPts val="0"/>
                        </a:spcAft>
                      </a:pPr>
                      <a:r>
                        <a:rPr lang="en-US" sz="800" b="0" dirty="0">
                          <a:effectLst/>
                        </a:rPr>
                        <a:t>Staff meeting – Active School </a:t>
                      </a:r>
                      <a:r>
                        <a:rPr lang="en-US" sz="800" b="0" dirty="0" err="1">
                          <a:effectLst/>
                        </a:rPr>
                        <a:t>programme</a:t>
                      </a:r>
                      <a:r>
                        <a:rPr lang="en-US" sz="800" b="0" dirty="0">
                          <a:effectLst/>
                        </a:rPr>
                        <a:t> launch</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Audit and development plan produced</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Baseline assessments across school</a:t>
                      </a:r>
                      <a:endParaRPr lang="en-GB" sz="800" b="0" dirty="0">
                        <a:effectLst/>
                      </a:endParaRPr>
                    </a:p>
                    <a:p>
                      <a:pPr marL="171450" lvl="0" indent="-171450">
                        <a:lnSpc>
                          <a:spcPct val="107000"/>
                        </a:lnSpc>
                        <a:spcAft>
                          <a:spcPts val="0"/>
                        </a:spcAft>
                        <a:buFont typeface="Arial" panose="020B0604020202020204" pitchFamily="34" charset="0"/>
                        <a:buChar char="•"/>
                      </a:pPr>
                      <a:r>
                        <a:rPr lang="en-US" sz="800" b="0" dirty="0">
                          <a:effectLst/>
                        </a:rPr>
                        <a:t>Height, weight, fitness and physical activity levels measured</a:t>
                      </a:r>
                      <a:endParaRPr lang="en-GB" sz="800" b="0" dirty="0">
                        <a:effectLst/>
                      </a:endParaRPr>
                    </a:p>
                    <a:p>
                      <a:pPr marL="171450" lvl="0" indent="-171450">
                        <a:lnSpc>
                          <a:spcPct val="107000"/>
                        </a:lnSpc>
                        <a:spcAft>
                          <a:spcPts val="0"/>
                        </a:spcAft>
                        <a:buFont typeface="Arial" panose="020B0604020202020204" pitchFamily="34" charset="0"/>
                        <a:buChar char="•"/>
                      </a:pPr>
                      <a:r>
                        <a:rPr lang="en-US" sz="800" b="0" dirty="0">
                          <a:effectLst/>
                        </a:rPr>
                        <a:t>Teacher audit to capture staff confidence in delivering PA in the curriculum</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‘Active School’ assembly to launch </a:t>
                      </a:r>
                      <a:r>
                        <a:rPr lang="en-US" sz="800" b="0" dirty="0" err="1">
                          <a:effectLst/>
                        </a:rPr>
                        <a:t>programme</a:t>
                      </a:r>
                      <a:r>
                        <a:rPr lang="en-US" sz="800" b="0" dirty="0">
                          <a:effectLst/>
                        </a:rPr>
                        <a:t> and an active challenge set for  children</a:t>
                      </a:r>
                      <a:endParaRPr lang="en-GB" sz="800" b="0" dirty="0">
                        <a:effectLst/>
                      </a:endParaRPr>
                    </a:p>
                    <a:p>
                      <a:pPr>
                        <a:lnSpc>
                          <a:spcPct val="107000"/>
                        </a:lnSpc>
                        <a:spcAft>
                          <a:spcPts val="0"/>
                        </a:spcAft>
                      </a:pPr>
                      <a:r>
                        <a:rPr lang="en-US" sz="800" b="0" dirty="0">
                          <a:effectLst/>
                        </a:rPr>
                        <a:t> </a:t>
                      </a:r>
                    </a:p>
                    <a:p>
                      <a:pPr>
                        <a:lnSpc>
                          <a:spcPct val="107000"/>
                        </a:lnSpc>
                        <a:spcAft>
                          <a:spcPts val="0"/>
                        </a:spcAft>
                      </a:pPr>
                      <a:r>
                        <a:rPr lang="en-US" sz="800" b="0" dirty="0">
                          <a:effectLst/>
                        </a:rPr>
                        <a:t>Lunchtime games sessions and resource</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 </a:t>
                      </a:r>
                      <a:endParaRPr lang="en-GB" sz="800" b="0" dirty="0">
                        <a:effectLst/>
                      </a:endParaRPr>
                    </a:p>
                    <a:p>
                      <a:pPr>
                        <a:lnSpc>
                          <a:spcPct val="107000"/>
                        </a:lnSpc>
                        <a:spcAft>
                          <a:spcPts val="0"/>
                        </a:spcAft>
                      </a:pPr>
                      <a:r>
                        <a:rPr lang="en-US" sz="800" b="0" dirty="0">
                          <a:effectLst/>
                        </a:rPr>
                        <a:t> </a:t>
                      </a:r>
                      <a:endParaRPr lang="en-GB"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solidFill>
                      <a:schemeClr val="accent1">
                        <a:lumMod val="75000"/>
                      </a:schemeClr>
                    </a:solidFill>
                  </a:tcPr>
                </a:tc>
                <a:tc>
                  <a:txBody>
                    <a:bodyPr/>
                    <a:lstStyle/>
                    <a:p>
                      <a:pPr>
                        <a:lnSpc>
                          <a:spcPct val="107000"/>
                        </a:lnSpc>
                        <a:spcAft>
                          <a:spcPts val="0"/>
                        </a:spcAft>
                      </a:pPr>
                      <a:r>
                        <a:rPr lang="en-US" sz="800" b="0" dirty="0">
                          <a:solidFill>
                            <a:schemeClr val="bg1"/>
                          </a:solidFill>
                          <a:effectLst/>
                        </a:rPr>
                        <a:t>Second staff meeting (training session)</a:t>
                      </a:r>
                      <a:endParaRPr lang="en-GB" sz="800" b="0" dirty="0">
                        <a:solidFill>
                          <a:schemeClr val="bg1"/>
                        </a:solidFill>
                        <a:effectLst/>
                      </a:endParaRPr>
                    </a:p>
                    <a:p>
                      <a:pPr>
                        <a:lnSpc>
                          <a:spcPct val="107000"/>
                        </a:lnSpc>
                        <a:spcAft>
                          <a:spcPts val="0"/>
                        </a:spcAft>
                      </a:pPr>
                      <a:r>
                        <a:rPr lang="en-US" sz="800" b="1" dirty="0">
                          <a:solidFill>
                            <a:schemeClr val="bg1"/>
                          </a:solidFill>
                          <a:effectLst/>
                        </a:rPr>
                        <a:t>Universal Daily Physical Activity </a:t>
                      </a:r>
                      <a:r>
                        <a:rPr lang="en-US" sz="800" b="1" dirty="0" err="1">
                          <a:solidFill>
                            <a:schemeClr val="bg1"/>
                          </a:solidFill>
                          <a:effectLst/>
                        </a:rPr>
                        <a:t>programmes</a:t>
                      </a:r>
                      <a:r>
                        <a:rPr lang="en-US" sz="800" b="0" dirty="0">
                          <a:solidFill>
                            <a:schemeClr val="bg1"/>
                          </a:solidFill>
                          <a:effectLst/>
                        </a:rPr>
                        <a:t>: making our school day more active</a:t>
                      </a:r>
                      <a:endParaRPr lang="en-GB" sz="800" b="0" dirty="0">
                        <a:solidFill>
                          <a:schemeClr val="bg1"/>
                        </a:solidFill>
                        <a:effectLst/>
                      </a:endParaRPr>
                    </a:p>
                    <a:p>
                      <a:pPr>
                        <a:lnSpc>
                          <a:spcPct val="107000"/>
                        </a:lnSpc>
                        <a:spcAft>
                          <a:spcPts val="0"/>
                        </a:spcAft>
                      </a:pPr>
                      <a:endParaRPr lang="en-US" sz="800" b="0" dirty="0">
                        <a:solidFill>
                          <a:schemeClr val="bg1"/>
                        </a:solidFill>
                        <a:effectLst/>
                      </a:endParaRPr>
                    </a:p>
                    <a:p>
                      <a:pPr>
                        <a:lnSpc>
                          <a:spcPct val="107000"/>
                        </a:lnSpc>
                        <a:spcAft>
                          <a:spcPts val="0"/>
                        </a:spcAft>
                      </a:pPr>
                      <a:r>
                        <a:rPr lang="en-US" sz="800" b="0" dirty="0" err="1">
                          <a:solidFill>
                            <a:schemeClr val="bg1"/>
                          </a:solidFill>
                          <a:effectLst/>
                        </a:rPr>
                        <a:t>Rammie’s</a:t>
                      </a:r>
                      <a:r>
                        <a:rPr lang="en-US" sz="800" b="0" dirty="0">
                          <a:solidFill>
                            <a:schemeClr val="bg1"/>
                          </a:solidFill>
                          <a:effectLst/>
                        </a:rPr>
                        <a:t> Daily Mile  </a:t>
                      </a:r>
                      <a:endParaRPr lang="en-GB" sz="800" b="0" dirty="0">
                        <a:solidFill>
                          <a:schemeClr val="bg1"/>
                        </a:solidFill>
                        <a:effectLst/>
                      </a:endParaRPr>
                    </a:p>
                    <a:p>
                      <a:pPr>
                        <a:lnSpc>
                          <a:spcPct val="107000"/>
                        </a:lnSpc>
                        <a:spcAft>
                          <a:spcPts val="0"/>
                        </a:spcAft>
                      </a:pPr>
                      <a:endParaRPr lang="en-GB" sz="800" b="0" dirty="0">
                        <a:solidFill>
                          <a:schemeClr val="bg1"/>
                        </a:solidFill>
                        <a:effectLst/>
                      </a:endParaRPr>
                    </a:p>
                    <a:p>
                      <a:pPr>
                        <a:lnSpc>
                          <a:spcPct val="107000"/>
                        </a:lnSpc>
                        <a:spcAft>
                          <a:spcPts val="0"/>
                        </a:spcAft>
                      </a:pPr>
                      <a:r>
                        <a:rPr lang="en-US" sz="800" b="0" dirty="0">
                          <a:solidFill>
                            <a:schemeClr val="bg1"/>
                          </a:solidFill>
                          <a:effectLst/>
                        </a:rPr>
                        <a:t>Active learning ideas for across the curriculum</a:t>
                      </a:r>
                      <a:endParaRPr lang="en-GB" sz="800" b="0" dirty="0">
                        <a:solidFill>
                          <a:schemeClr val="bg1"/>
                        </a:solidFill>
                        <a:effectLst/>
                      </a:endParaRPr>
                    </a:p>
                    <a:p>
                      <a:pPr>
                        <a:lnSpc>
                          <a:spcPct val="107000"/>
                        </a:lnSpc>
                        <a:spcAft>
                          <a:spcPts val="0"/>
                        </a:spcAft>
                      </a:pPr>
                      <a:endParaRPr lang="en-GB" sz="800" b="1" dirty="0">
                        <a:solidFill>
                          <a:schemeClr val="bg1"/>
                        </a:solidFill>
                        <a:effectLst/>
                      </a:endParaRPr>
                    </a:p>
                    <a:p>
                      <a:pPr>
                        <a:lnSpc>
                          <a:spcPct val="107000"/>
                        </a:lnSpc>
                        <a:spcAft>
                          <a:spcPts val="0"/>
                        </a:spcAft>
                      </a:pPr>
                      <a:r>
                        <a:rPr lang="en-US" sz="800" b="1" dirty="0">
                          <a:solidFill>
                            <a:schemeClr val="bg1"/>
                          </a:solidFill>
                          <a:effectLst/>
                        </a:rPr>
                        <a:t>Interventions:</a:t>
                      </a:r>
                    </a:p>
                    <a:p>
                      <a:pPr>
                        <a:lnSpc>
                          <a:spcPct val="107000"/>
                        </a:lnSpc>
                        <a:spcAft>
                          <a:spcPts val="0"/>
                        </a:spcAft>
                      </a:pPr>
                      <a:endParaRPr lang="en-GB" sz="800" b="0" dirty="0">
                        <a:solidFill>
                          <a:schemeClr val="bg1"/>
                        </a:solidFill>
                        <a:effectLst/>
                      </a:endParaRPr>
                    </a:p>
                    <a:p>
                      <a:pPr>
                        <a:lnSpc>
                          <a:spcPct val="107000"/>
                        </a:lnSpc>
                        <a:spcAft>
                          <a:spcPts val="0"/>
                        </a:spcAft>
                      </a:pPr>
                      <a:r>
                        <a:rPr lang="en-US" sz="800" b="0" dirty="0">
                          <a:solidFill>
                            <a:schemeClr val="bg1"/>
                          </a:solidFill>
                          <a:effectLst/>
                        </a:rPr>
                        <a:t>Physical Literacy intervention year 2 +</a:t>
                      </a:r>
                    </a:p>
                    <a:p>
                      <a:pPr>
                        <a:lnSpc>
                          <a:spcPct val="107000"/>
                        </a:lnSpc>
                        <a:spcAft>
                          <a:spcPts val="0"/>
                        </a:spcAft>
                      </a:pPr>
                      <a:endParaRPr lang="en-GB" sz="800" b="0" dirty="0">
                        <a:solidFill>
                          <a:schemeClr val="bg1"/>
                        </a:solidFill>
                        <a:effectLst/>
                      </a:endParaRPr>
                    </a:p>
                    <a:p>
                      <a:pPr>
                        <a:lnSpc>
                          <a:spcPct val="107000"/>
                        </a:lnSpc>
                        <a:spcAft>
                          <a:spcPts val="0"/>
                        </a:spcAft>
                      </a:pPr>
                      <a:r>
                        <a:rPr lang="en-US" sz="800" b="0" dirty="0">
                          <a:solidFill>
                            <a:schemeClr val="bg1"/>
                          </a:solidFill>
                          <a:effectLst/>
                        </a:rPr>
                        <a:t>Play to learn – curriculum resource to support physical literacy and fundamental movement skills in KS1. Training and mentoring for one member of staff (once a week for 6 weeks)</a:t>
                      </a:r>
                      <a:endParaRPr lang="en-GB" sz="800" b="0" dirty="0">
                        <a:solidFill>
                          <a:schemeClr val="bg1"/>
                        </a:solidFill>
                        <a:effectLst/>
                      </a:endParaRPr>
                    </a:p>
                    <a:p>
                      <a:pPr>
                        <a:lnSpc>
                          <a:spcPct val="107000"/>
                        </a:lnSpc>
                        <a:spcAft>
                          <a:spcPts val="0"/>
                        </a:spcAft>
                      </a:pPr>
                      <a:endParaRPr lang="en-GB" sz="800" b="0" dirty="0">
                        <a:solidFill>
                          <a:schemeClr val="bg1"/>
                        </a:solidFill>
                        <a:effectLst/>
                      </a:endParaRPr>
                    </a:p>
                    <a:p>
                      <a:pPr>
                        <a:lnSpc>
                          <a:spcPct val="107000"/>
                        </a:lnSpc>
                        <a:spcAft>
                          <a:spcPts val="0"/>
                        </a:spcAft>
                      </a:pPr>
                      <a:r>
                        <a:rPr lang="en-US" sz="800" b="0" dirty="0" err="1">
                          <a:solidFill>
                            <a:schemeClr val="bg1"/>
                          </a:solidFill>
                          <a:effectLst/>
                        </a:rPr>
                        <a:t>Rammie’s</a:t>
                      </a:r>
                      <a:r>
                        <a:rPr lang="en-US" sz="800" b="0" dirty="0">
                          <a:solidFill>
                            <a:schemeClr val="bg1"/>
                          </a:solidFill>
                          <a:effectLst/>
                        </a:rPr>
                        <a:t> Healthy hero lunchtime club - Healthy lifestyle </a:t>
                      </a:r>
                      <a:r>
                        <a:rPr lang="en-US" sz="800" b="0" dirty="0" err="1">
                          <a:solidFill>
                            <a:schemeClr val="bg1"/>
                          </a:solidFill>
                          <a:effectLst/>
                        </a:rPr>
                        <a:t>programme</a:t>
                      </a:r>
                      <a:r>
                        <a:rPr lang="en-US" sz="800" b="0" dirty="0">
                          <a:solidFill>
                            <a:schemeClr val="bg1"/>
                          </a:solidFill>
                          <a:effectLst/>
                        </a:rPr>
                        <a:t> for targeted pupils who are overweight and/or inactive (8 weeks)</a:t>
                      </a:r>
                    </a:p>
                    <a:p>
                      <a:pPr lvl="0">
                        <a:lnSpc>
                          <a:spcPct val="107000"/>
                        </a:lnSpc>
                        <a:spcAft>
                          <a:spcPts val="0"/>
                        </a:spcAft>
                        <a:buNone/>
                      </a:pPr>
                      <a:endParaRPr lang="en-US" sz="800" b="0" dirty="0">
                        <a:solidFill>
                          <a:schemeClr val="bg1"/>
                        </a:solidFill>
                        <a:effectLst/>
                      </a:endParaRPr>
                    </a:p>
                    <a:p>
                      <a:pPr lvl="0">
                        <a:spcAft>
                          <a:spcPts val="0"/>
                        </a:spcAft>
                        <a:buNone/>
                      </a:pPr>
                      <a:r>
                        <a:rPr lang="en-US" sz="800" b="0" i="0" u="none" strike="noStrike" noProof="0" dirty="0">
                          <a:solidFill>
                            <a:schemeClr val="bg1"/>
                          </a:solidFill>
                          <a:effectLst/>
                          <a:latin typeface="Calibri"/>
                        </a:rPr>
                        <a:t>Piloted </a:t>
                      </a:r>
                      <a:r>
                        <a:rPr lang="en-US" sz="800" b="0" i="0" u="none" strike="noStrike" noProof="0" dirty="0" err="1">
                          <a:solidFill>
                            <a:schemeClr val="bg1"/>
                          </a:solidFill>
                          <a:effectLst/>
                          <a:latin typeface="Calibri"/>
                        </a:rPr>
                        <a:t>Rammie’s</a:t>
                      </a:r>
                      <a:r>
                        <a:rPr lang="en-US" sz="800" b="0" i="0" u="none" strike="noStrike" noProof="0" dirty="0">
                          <a:solidFill>
                            <a:schemeClr val="bg1"/>
                          </a:solidFill>
                          <a:effectLst/>
                          <a:latin typeface="Calibri"/>
                        </a:rPr>
                        <a:t> Little Movers – </a:t>
                      </a:r>
                      <a:r>
                        <a:rPr lang="en-GB" sz="800" b="0" i="0" u="none" strike="noStrike" noProof="0" dirty="0">
                          <a:solidFill>
                            <a:schemeClr val="bg1"/>
                          </a:solidFill>
                          <a:effectLst/>
                          <a:latin typeface="Calibri"/>
                        </a:rPr>
                        <a:t> A six week programme to support good physical development in the early years, developing an understanding of the importance of physical activity and healthy eating, for happy brains and healthy bodies</a:t>
                      </a:r>
                      <a:r>
                        <a:rPr lang="en-US" sz="800" b="0" i="0" u="none" strike="noStrike" noProof="0" dirty="0">
                          <a:solidFill>
                            <a:schemeClr val="bg1"/>
                          </a:solidFill>
                          <a:effectLst/>
                          <a:latin typeface="Calibri"/>
                        </a:rPr>
                        <a:t> </a:t>
                      </a:r>
                      <a:endParaRPr lang="en-GB" sz="800" b="0" i="0" u="none" strike="noStrike" noProof="0" dirty="0">
                        <a:effectLst/>
                        <a:latin typeface="Calibri"/>
                      </a:endParaRPr>
                    </a:p>
                    <a:p>
                      <a:pPr lvl="0">
                        <a:lnSpc>
                          <a:spcPct val="107000"/>
                        </a:lnSpc>
                        <a:spcAft>
                          <a:spcPts val="0"/>
                        </a:spcAft>
                        <a:buNone/>
                      </a:pPr>
                      <a:endParaRPr lang="en-US"/>
                    </a:p>
                  </a:txBody>
                  <a:tcPr marL="49330" marR="49330" marT="0" marB="0">
                    <a:solidFill>
                      <a:schemeClr val="accent1">
                        <a:lumMod val="75000"/>
                      </a:schemeClr>
                    </a:solidFill>
                  </a:tcPr>
                </a:tc>
                <a:tc>
                  <a:txBody>
                    <a:bodyPr/>
                    <a:lstStyle/>
                    <a:p>
                      <a:pPr>
                        <a:lnSpc>
                          <a:spcPct val="107000"/>
                        </a:lnSpc>
                        <a:spcAft>
                          <a:spcPts val="0"/>
                        </a:spcAft>
                      </a:pPr>
                      <a:r>
                        <a:rPr lang="en-US" sz="800" b="0" dirty="0">
                          <a:solidFill>
                            <a:schemeClr val="bg1"/>
                          </a:solidFill>
                          <a:effectLst/>
                        </a:rPr>
                        <a:t>Continuation of universal </a:t>
                      </a:r>
                      <a:r>
                        <a:rPr lang="en-US" sz="800" b="0" dirty="0" err="1">
                          <a:solidFill>
                            <a:schemeClr val="bg1"/>
                          </a:solidFill>
                          <a:effectLst/>
                        </a:rPr>
                        <a:t>programmes</a:t>
                      </a:r>
                      <a:endParaRPr lang="en-GB" sz="800" b="0" dirty="0">
                        <a:solidFill>
                          <a:schemeClr val="bg1"/>
                        </a:solidFill>
                        <a:effectLst/>
                      </a:endParaRPr>
                    </a:p>
                    <a:p>
                      <a:pPr>
                        <a:lnSpc>
                          <a:spcPct val="107000"/>
                        </a:lnSpc>
                        <a:spcAft>
                          <a:spcPts val="0"/>
                        </a:spcAft>
                      </a:pPr>
                      <a:r>
                        <a:rPr lang="en-US" sz="800" b="0" dirty="0">
                          <a:solidFill>
                            <a:schemeClr val="bg1"/>
                          </a:solidFill>
                          <a:effectLst/>
                        </a:rPr>
                        <a:t> </a:t>
                      </a:r>
                      <a:endParaRPr lang="en-GB" sz="800" b="0" dirty="0">
                        <a:solidFill>
                          <a:schemeClr val="bg1"/>
                        </a:solidFill>
                        <a:effectLst/>
                      </a:endParaRPr>
                    </a:p>
                    <a:p>
                      <a:pPr>
                        <a:lnSpc>
                          <a:spcPct val="107000"/>
                        </a:lnSpc>
                        <a:spcAft>
                          <a:spcPts val="0"/>
                        </a:spcAft>
                      </a:pPr>
                      <a:r>
                        <a:rPr lang="en-US" sz="800" b="0" dirty="0">
                          <a:solidFill>
                            <a:schemeClr val="bg1"/>
                          </a:solidFill>
                          <a:effectLst/>
                        </a:rPr>
                        <a:t>Access to Live IT </a:t>
                      </a:r>
                      <a:r>
                        <a:rPr lang="en-US" sz="800" b="0" dirty="0" err="1">
                          <a:solidFill>
                            <a:schemeClr val="bg1"/>
                          </a:solidFill>
                          <a:effectLst/>
                        </a:rPr>
                        <a:t>programme</a:t>
                      </a:r>
                      <a:r>
                        <a:rPr lang="en-US" sz="800" b="0" dirty="0">
                          <a:solidFill>
                            <a:schemeClr val="bg1"/>
                          </a:solidFill>
                          <a:effectLst/>
                        </a:rPr>
                        <a:t> – to support children who are overweight, and their families </a:t>
                      </a:r>
                      <a:endParaRPr lang="en-GB" sz="800" b="0" dirty="0">
                        <a:solidFill>
                          <a:schemeClr val="bg1"/>
                        </a:solidFill>
                        <a:effectLst/>
                      </a:endParaRPr>
                    </a:p>
                    <a:p>
                      <a:pPr>
                        <a:lnSpc>
                          <a:spcPct val="107000"/>
                        </a:lnSpc>
                        <a:spcAft>
                          <a:spcPts val="0"/>
                        </a:spcAft>
                      </a:pPr>
                      <a:r>
                        <a:rPr lang="en-US" sz="800" b="0" dirty="0">
                          <a:solidFill>
                            <a:schemeClr val="bg1"/>
                          </a:solidFill>
                          <a:effectLst/>
                        </a:rPr>
                        <a:t>(one year support) </a:t>
                      </a:r>
                      <a:endParaRPr lang="en-GB" sz="800" b="0" dirty="0">
                        <a:solidFill>
                          <a:schemeClr val="bg1"/>
                        </a:solidFill>
                        <a:effectLst/>
                      </a:endParaRPr>
                    </a:p>
                    <a:p>
                      <a:pPr>
                        <a:lnSpc>
                          <a:spcPct val="107000"/>
                        </a:lnSpc>
                        <a:spcAft>
                          <a:spcPts val="0"/>
                        </a:spcAft>
                      </a:pPr>
                      <a:r>
                        <a:rPr lang="en-US" sz="800" b="0" dirty="0">
                          <a:solidFill>
                            <a:schemeClr val="bg1"/>
                          </a:solidFill>
                          <a:effectLst/>
                        </a:rPr>
                        <a:t> </a:t>
                      </a:r>
                      <a:endParaRPr lang="en-GB" sz="800" b="0" dirty="0">
                        <a:solidFill>
                          <a:schemeClr val="bg1"/>
                        </a:solidFill>
                        <a:effectLst/>
                      </a:endParaRPr>
                    </a:p>
                    <a:p>
                      <a:pPr>
                        <a:lnSpc>
                          <a:spcPct val="107000"/>
                        </a:lnSpc>
                        <a:spcAft>
                          <a:spcPts val="0"/>
                        </a:spcAft>
                      </a:pPr>
                      <a:r>
                        <a:rPr lang="en-US" sz="800" b="0" dirty="0">
                          <a:solidFill>
                            <a:schemeClr val="bg1"/>
                          </a:solidFill>
                          <a:effectLst/>
                        </a:rPr>
                        <a:t>End Feb – Re assessment across school to measure impact</a:t>
                      </a:r>
                      <a:endParaRPr lang="en-GB" sz="800" b="0" dirty="0">
                        <a:solidFill>
                          <a:schemeClr val="bg1"/>
                        </a:solidFill>
                        <a:effectLst/>
                      </a:endParaRPr>
                    </a:p>
                    <a:p>
                      <a:pPr>
                        <a:lnSpc>
                          <a:spcPct val="107000"/>
                        </a:lnSpc>
                        <a:spcAft>
                          <a:spcPts val="0"/>
                        </a:spcAft>
                      </a:pPr>
                      <a:r>
                        <a:rPr lang="en-US" sz="800" b="0" dirty="0">
                          <a:solidFill>
                            <a:schemeClr val="bg1"/>
                          </a:solidFill>
                          <a:effectLst/>
                        </a:rPr>
                        <a:t> </a:t>
                      </a:r>
                      <a:endParaRPr lang="en-GB" sz="800" b="0" dirty="0">
                        <a:solidFill>
                          <a:schemeClr val="bg1"/>
                        </a:solidFill>
                        <a:effectLst/>
                      </a:endParaRPr>
                    </a:p>
                    <a:p>
                      <a:pPr>
                        <a:lnSpc>
                          <a:spcPct val="107000"/>
                        </a:lnSpc>
                        <a:spcAft>
                          <a:spcPts val="0"/>
                        </a:spcAft>
                      </a:pPr>
                      <a:r>
                        <a:rPr lang="en-US" sz="800" b="0" dirty="0">
                          <a:solidFill>
                            <a:schemeClr val="bg1"/>
                          </a:solidFill>
                          <a:effectLst/>
                        </a:rPr>
                        <a:t> </a:t>
                      </a:r>
                      <a:endParaRPr lang="en-GB" sz="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solidFill>
                      <a:schemeClr val="accent1">
                        <a:lumMod val="75000"/>
                      </a:schemeClr>
                    </a:solidFill>
                  </a:tcPr>
                </a:tc>
                <a:tc>
                  <a:txBody>
                    <a:bodyPr/>
                    <a:lstStyle/>
                    <a:p>
                      <a:pPr>
                        <a:lnSpc>
                          <a:spcPct val="107000"/>
                        </a:lnSpc>
                        <a:spcAft>
                          <a:spcPts val="0"/>
                        </a:spcAft>
                      </a:pPr>
                      <a:r>
                        <a:rPr lang="en-US" sz="800" b="0" dirty="0">
                          <a:solidFill>
                            <a:schemeClr val="bg1"/>
                          </a:solidFill>
                          <a:effectLst/>
                        </a:rPr>
                        <a:t>Data </a:t>
                      </a:r>
                      <a:r>
                        <a:rPr lang="en-US" sz="800" b="0" dirty="0" err="1">
                          <a:solidFill>
                            <a:schemeClr val="bg1"/>
                          </a:solidFill>
                          <a:effectLst/>
                        </a:rPr>
                        <a:t>analysed</a:t>
                      </a:r>
                      <a:r>
                        <a:rPr lang="en-US" sz="800" b="0" dirty="0">
                          <a:solidFill>
                            <a:schemeClr val="bg1"/>
                          </a:solidFill>
                          <a:effectLst/>
                        </a:rPr>
                        <a:t> and fed back to schools</a:t>
                      </a:r>
                      <a:endParaRPr lang="en-GB" sz="800" b="0" dirty="0">
                        <a:solidFill>
                          <a:schemeClr val="bg1"/>
                        </a:solidFill>
                        <a:effectLst/>
                      </a:endParaRPr>
                    </a:p>
                    <a:p>
                      <a:pPr>
                        <a:lnSpc>
                          <a:spcPct val="107000"/>
                        </a:lnSpc>
                        <a:spcAft>
                          <a:spcPts val="0"/>
                        </a:spcAft>
                      </a:pPr>
                      <a:r>
                        <a:rPr lang="en-US" sz="800" b="0" dirty="0">
                          <a:solidFill>
                            <a:schemeClr val="bg1"/>
                          </a:solidFill>
                          <a:effectLst/>
                        </a:rPr>
                        <a:t>Outcomes for Sport premium reporting identified</a:t>
                      </a:r>
                      <a:endParaRPr lang="en-GB" sz="800" b="0" dirty="0">
                        <a:solidFill>
                          <a:schemeClr val="bg1"/>
                        </a:solidFill>
                        <a:effectLst/>
                      </a:endParaRPr>
                    </a:p>
                    <a:p>
                      <a:pPr>
                        <a:lnSpc>
                          <a:spcPct val="107000"/>
                        </a:lnSpc>
                        <a:spcAft>
                          <a:spcPts val="0"/>
                        </a:spcAft>
                      </a:pPr>
                      <a:r>
                        <a:rPr lang="en-US" sz="800" b="0" dirty="0">
                          <a:solidFill>
                            <a:schemeClr val="bg1"/>
                          </a:solidFill>
                          <a:effectLst/>
                        </a:rPr>
                        <a:t> </a:t>
                      </a:r>
                      <a:endParaRPr lang="en-GB" sz="800" b="0" dirty="0">
                        <a:solidFill>
                          <a:schemeClr val="bg1"/>
                        </a:solidFill>
                        <a:effectLst/>
                      </a:endParaRPr>
                    </a:p>
                    <a:p>
                      <a:pPr>
                        <a:lnSpc>
                          <a:spcPct val="107000"/>
                        </a:lnSpc>
                        <a:spcAft>
                          <a:spcPts val="0"/>
                        </a:spcAft>
                      </a:pPr>
                      <a:r>
                        <a:rPr lang="en-US" sz="800" b="0" dirty="0">
                          <a:solidFill>
                            <a:schemeClr val="bg1"/>
                          </a:solidFill>
                          <a:effectLst/>
                        </a:rPr>
                        <a:t> Next steps identified</a:t>
                      </a:r>
                      <a:endParaRPr lang="en-GB" sz="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solidFill>
                      <a:schemeClr val="accent1">
                        <a:lumMod val="75000"/>
                      </a:schemeClr>
                    </a:solidFill>
                  </a:tcPr>
                </a:tc>
                <a:extLst>
                  <a:ext uri="{0D108BD9-81ED-4DB2-BD59-A6C34878D82A}">
                    <a16:rowId xmlns:a16="http://schemas.microsoft.com/office/drawing/2014/main" xmlns="" val="3778694501"/>
                  </a:ext>
                </a:extLst>
              </a:tr>
              <a:tr h="782695">
                <a:tc gridSpan="4">
                  <a:txBody>
                    <a:bodyPr/>
                    <a:lstStyle/>
                    <a:p>
                      <a:pPr>
                        <a:lnSpc>
                          <a:spcPct val="107000"/>
                        </a:lnSpc>
                        <a:spcAft>
                          <a:spcPts val="0"/>
                        </a:spcAft>
                      </a:pPr>
                      <a:r>
                        <a:rPr lang="en-US" sz="800" b="0" dirty="0">
                          <a:effectLst/>
                        </a:rPr>
                        <a:t>Ongoing </a:t>
                      </a:r>
                      <a:endParaRPr lang="en-GB" sz="800" b="0" dirty="0">
                        <a:effectLst/>
                      </a:endParaRPr>
                    </a:p>
                    <a:p>
                      <a:pPr>
                        <a:lnSpc>
                          <a:spcPct val="107000"/>
                        </a:lnSpc>
                        <a:spcAft>
                          <a:spcPts val="0"/>
                        </a:spcAft>
                      </a:pPr>
                      <a:r>
                        <a:rPr lang="en-US" sz="800" b="0" dirty="0">
                          <a:effectLst/>
                        </a:rPr>
                        <a:t>6 x support and planning meetings  </a:t>
                      </a:r>
                      <a:endParaRPr lang="en-GB" sz="800" b="0" dirty="0">
                        <a:effectLst/>
                      </a:endParaRPr>
                    </a:p>
                    <a:p>
                      <a:pPr>
                        <a:lnSpc>
                          <a:spcPct val="107000"/>
                        </a:lnSpc>
                        <a:spcAft>
                          <a:spcPts val="0"/>
                        </a:spcAft>
                      </a:pPr>
                      <a:r>
                        <a:rPr lang="en-US" sz="800" b="0" dirty="0">
                          <a:effectLst/>
                        </a:rPr>
                        <a:t>Development of physical activity policy </a:t>
                      </a:r>
                    </a:p>
                    <a:p>
                      <a:pPr>
                        <a:lnSpc>
                          <a:spcPct val="107000"/>
                        </a:lnSpc>
                        <a:spcAft>
                          <a:spcPts val="0"/>
                        </a:spcAft>
                      </a:pPr>
                      <a:r>
                        <a:rPr lang="en-US" sz="800" b="0" dirty="0">
                          <a:effectLst/>
                        </a:rPr>
                        <a:t>Work with MDS to support active lunchtimes</a:t>
                      </a:r>
                      <a:endParaRPr lang="en-GB" sz="800" b="0" dirty="0">
                        <a:effectLst/>
                      </a:endParaRPr>
                    </a:p>
                    <a:p>
                      <a:pPr>
                        <a:lnSpc>
                          <a:spcPct val="107000"/>
                        </a:lnSpc>
                        <a:spcAft>
                          <a:spcPts val="0"/>
                        </a:spcAft>
                      </a:pPr>
                      <a:r>
                        <a:rPr lang="en-US" sz="800" b="0" dirty="0">
                          <a:effectLst/>
                        </a:rPr>
                        <a:t>Parent workshops/events – linked to Live IT </a:t>
                      </a:r>
                      <a:r>
                        <a:rPr lang="en-US" sz="800" b="0" dirty="0" err="1">
                          <a:effectLst/>
                        </a:rPr>
                        <a:t>programme</a:t>
                      </a:r>
                      <a:endParaRPr lang="en-GB" sz="800" b="0" dirty="0">
                        <a:effectLst/>
                      </a:endParaRPr>
                    </a:p>
                    <a:p>
                      <a:pPr>
                        <a:lnSpc>
                          <a:spcPct val="107000"/>
                        </a:lnSpc>
                        <a:spcAft>
                          <a:spcPts val="0"/>
                        </a:spcAft>
                      </a:pPr>
                      <a:r>
                        <a:rPr lang="en-US" sz="800" b="0" dirty="0">
                          <a:effectLst/>
                        </a:rPr>
                        <a:t>Support from DCCT partners: School Sport Partnership and Premier League Primary Stars</a:t>
                      </a:r>
                    </a:p>
                    <a:p>
                      <a:pPr>
                        <a:lnSpc>
                          <a:spcPct val="107000"/>
                        </a:lnSpc>
                        <a:spcAft>
                          <a:spcPts val="0"/>
                        </a:spcAft>
                      </a:pPr>
                      <a:endParaRPr lang="en-GB"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49330" marR="4933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960141376"/>
                  </a:ext>
                </a:extLst>
              </a:tr>
            </a:tbl>
          </a:graphicData>
        </a:graphic>
      </p:graphicFrame>
    </p:spTree>
    <p:extLst>
      <p:ext uri="{BB962C8B-B14F-4D97-AF65-F5344CB8AC3E}">
        <p14:creationId xmlns:p14="http://schemas.microsoft.com/office/powerpoint/2010/main" val="173129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xmlns="" id="{20E8CB46-FA24-4089-A991-608026B47D83}"/>
              </a:ext>
            </a:extLst>
          </p:cNvPr>
          <p:cNvGraphicFramePr>
            <a:graphicFrameLocks noGrp="1"/>
          </p:cNvGraphicFramePr>
          <p:nvPr>
            <p:extLst>
              <p:ext uri="{D42A27DB-BD31-4B8C-83A1-F6EECF244321}">
                <p14:modId xmlns:p14="http://schemas.microsoft.com/office/powerpoint/2010/main" val="1147553354"/>
              </p:ext>
            </p:extLst>
          </p:nvPr>
        </p:nvGraphicFramePr>
        <p:xfrm>
          <a:off x="1457327" y="743851"/>
          <a:ext cx="5174903" cy="9040242"/>
        </p:xfrm>
        <a:graphic>
          <a:graphicData uri="http://schemas.openxmlformats.org/drawingml/2006/table">
            <a:tbl>
              <a:tblPr firstRow="1" bandRow="1">
                <a:tableStyleId>{17292A2E-F333-43FB-9621-5CBBE7FDCDCB}</a:tableStyleId>
              </a:tblPr>
              <a:tblGrid>
                <a:gridCol w="4966623">
                  <a:extLst>
                    <a:ext uri="{9D8B030D-6E8A-4147-A177-3AD203B41FA5}">
                      <a16:colId xmlns:a16="http://schemas.microsoft.com/office/drawing/2014/main" xmlns="" val="3300990576"/>
                    </a:ext>
                  </a:extLst>
                </a:gridCol>
                <a:gridCol w="208280">
                  <a:extLst>
                    <a:ext uri="{9D8B030D-6E8A-4147-A177-3AD203B41FA5}">
                      <a16:colId xmlns:a16="http://schemas.microsoft.com/office/drawing/2014/main" xmlns="" val="3379208887"/>
                    </a:ext>
                  </a:extLst>
                </a:gridCol>
              </a:tblGrid>
              <a:tr h="629444">
                <a:tc gridSpan="2">
                  <a:txBody>
                    <a:bodyPr/>
                    <a:lstStyle/>
                    <a:p>
                      <a:r>
                        <a:rPr lang="en-GB" sz="1600" dirty="0"/>
                        <a:t>Active schools programme – Impact</a:t>
                      </a:r>
                    </a:p>
                  </a:txBody>
                  <a:tcPr>
                    <a:solidFill>
                      <a:srgbClr val="00B0F0"/>
                    </a:solidFill>
                  </a:tcPr>
                </a:tc>
                <a:tc hMerge="1">
                  <a:txBody>
                    <a:bodyPr/>
                    <a:lstStyle/>
                    <a:p>
                      <a:endParaRPr lang="en-GB"/>
                    </a:p>
                  </a:txBody>
                  <a:tcPr/>
                </a:tc>
                <a:extLst>
                  <a:ext uri="{0D108BD9-81ED-4DB2-BD59-A6C34878D82A}">
                    <a16:rowId xmlns:a16="http://schemas.microsoft.com/office/drawing/2014/main" xmlns="" val="2761807586"/>
                  </a:ext>
                </a:extLst>
              </a:tr>
              <a:tr h="493381">
                <a:tc>
                  <a:txBody>
                    <a:bodyPr/>
                    <a:lstStyle/>
                    <a:p>
                      <a:pPr marL="0" marR="0" lvl="0" indent="0" algn="just"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dirty="0">
                          <a:solidFill>
                            <a:schemeClr val="tx1"/>
                          </a:solidFill>
                          <a:effectLst/>
                          <a:latin typeface="+mn-lt"/>
                          <a:ea typeface="+mn-ea"/>
                          <a:cs typeface="+mn-cs"/>
                        </a:rPr>
                        <a:t>Under the </a:t>
                      </a:r>
                      <a:r>
                        <a:rPr lang="en-GB" sz="900" u="sng" kern="1200" dirty="0">
                          <a:solidFill>
                            <a:schemeClr val="tx1"/>
                          </a:solidFill>
                          <a:effectLst/>
                          <a:latin typeface="+mn-lt"/>
                          <a:ea typeface="+mn-ea"/>
                          <a:cs typeface="+mn-cs"/>
                          <a:hlinkClick r:id="rId3"/>
                        </a:rPr>
                        <a:t>Ofsted Schools Inspection Framework</a:t>
                      </a:r>
                      <a:r>
                        <a:rPr lang="en-GB" sz="900" kern="1200" dirty="0">
                          <a:solidFill>
                            <a:schemeClr val="tx1"/>
                          </a:solidFill>
                          <a:effectLst/>
                          <a:latin typeface="+mn-lt"/>
                          <a:ea typeface="+mn-ea"/>
                          <a:cs typeface="+mn-cs"/>
                        </a:rPr>
                        <a:t>, inspectors will assess how effectively leaders use the Primary PE and Sport Premium and measure its impact on outcomes for pupils, and how effectively </a:t>
                      </a:r>
                      <a:r>
                        <a:rPr lang="en-GB" sz="900" u="sng" kern="1200" dirty="0">
                          <a:solidFill>
                            <a:schemeClr val="tx1"/>
                          </a:solidFill>
                          <a:effectLst/>
                          <a:latin typeface="+mn-lt"/>
                          <a:ea typeface="+mn-ea"/>
                          <a:cs typeface="+mn-cs"/>
                          <a:hlinkClick r:id="rId4"/>
                        </a:rPr>
                        <a:t>governors</a:t>
                      </a:r>
                      <a:r>
                        <a:rPr lang="en-GB" sz="900" kern="1200" dirty="0">
                          <a:solidFill>
                            <a:schemeClr val="tx1"/>
                          </a:solidFill>
                          <a:effectLst/>
                          <a:latin typeface="+mn-lt"/>
                          <a:ea typeface="+mn-ea"/>
                          <a:cs typeface="+mn-cs"/>
                        </a:rPr>
                        <a:t> hold them to account for this. </a:t>
                      </a:r>
                    </a:p>
                    <a:p>
                      <a:pPr marL="0" indent="0">
                        <a:buFont typeface="Arial" panose="020B0604020202020204" pitchFamily="34" charset="0"/>
                        <a:buNone/>
                      </a:pPr>
                      <a:endParaRPr lang="en-GB" sz="1200" b="1" dirty="0"/>
                    </a:p>
                  </a:txBody>
                  <a:tcPr anchor="ctr"/>
                </a:tc>
                <a:tc>
                  <a:txBody>
                    <a:bodyPr/>
                    <a:lstStyle/>
                    <a:p>
                      <a:endParaRPr lang="en-GB" sz="1200" baseline="0" dirty="0"/>
                    </a:p>
                  </a:txBody>
                  <a:tcPr/>
                </a:tc>
                <a:extLst>
                  <a:ext uri="{0D108BD9-81ED-4DB2-BD59-A6C34878D82A}">
                    <a16:rowId xmlns:a16="http://schemas.microsoft.com/office/drawing/2014/main" xmlns="" val="426601698"/>
                  </a:ext>
                </a:extLst>
              </a:tr>
              <a:tr h="7724998">
                <a:tc gridSpan="2">
                  <a:txBody>
                    <a:bodyPr/>
                    <a:lstStyle/>
                    <a:p>
                      <a:pPr marL="0" marR="0" lvl="0" indent="0" algn="l" defTabSz="685800" rtl="0" eaLnBrk="1" fontAlgn="auto" latinLnBrk="0" hangingPunct="1">
                        <a:lnSpc>
                          <a:spcPct val="115000"/>
                        </a:lnSpc>
                        <a:spcBef>
                          <a:spcPts val="0"/>
                        </a:spcBef>
                        <a:spcAft>
                          <a:spcPts val="0"/>
                        </a:spcAft>
                        <a:buClrTx/>
                        <a:buSzTx/>
                        <a:buFont typeface="Symbol" panose="05050102010706020507" pitchFamily="18" charset="2"/>
                        <a:buNone/>
                        <a:tabLst/>
                        <a:defRPr/>
                      </a:pPr>
                      <a:r>
                        <a:rPr lang="en-GB" sz="1000" b="1" kern="1200" dirty="0">
                          <a:solidFill>
                            <a:schemeClr val="tx1"/>
                          </a:solidFill>
                          <a:effectLst/>
                          <a:latin typeface="+mn-lt"/>
                          <a:ea typeface="+mn-ea"/>
                          <a:cs typeface="+mn-cs"/>
                        </a:rPr>
                        <a:t>Key indicator 1: </a:t>
                      </a:r>
                      <a:r>
                        <a:rPr lang="en-GB" sz="1000" kern="1200" dirty="0">
                          <a:solidFill>
                            <a:schemeClr val="tx1"/>
                          </a:solidFill>
                          <a:effectLst/>
                          <a:latin typeface="+mn-lt"/>
                          <a:ea typeface="+mn-ea"/>
                          <a:cs typeface="+mn-cs"/>
                        </a:rPr>
                        <a:t>The engagement of </a:t>
                      </a:r>
                      <a:r>
                        <a:rPr lang="en-GB" sz="1000" u="sng" kern="1200" dirty="0">
                          <a:solidFill>
                            <a:schemeClr val="tx1"/>
                          </a:solidFill>
                          <a:effectLst/>
                          <a:latin typeface="+mn-lt"/>
                          <a:ea typeface="+mn-ea"/>
                          <a:cs typeface="+mn-cs"/>
                        </a:rPr>
                        <a:t>all</a:t>
                      </a:r>
                      <a:r>
                        <a:rPr lang="en-GB" sz="1000" kern="1200" dirty="0">
                          <a:solidFill>
                            <a:schemeClr val="tx1"/>
                          </a:solidFill>
                          <a:effectLst/>
                          <a:latin typeface="+mn-lt"/>
                          <a:ea typeface="+mn-ea"/>
                          <a:cs typeface="+mn-cs"/>
                        </a:rPr>
                        <a:t> pupils in regular physical activity</a:t>
                      </a:r>
                      <a:endParaRPr lang="en-GB" sz="1100" b="1" kern="1200" dirty="0">
                        <a:solidFill>
                          <a:schemeClr val="tx1"/>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xmlns="" val="2755440864"/>
                  </a:ext>
                </a:extLst>
              </a:tr>
            </a:tbl>
          </a:graphicData>
        </a:graphic>
      </p:graphicFrame>
      <p:pic>
        <p:nvPicPr>
          <p:cNvPr id="10" name="Picture 9">
            <a:extLst>
              <a:ext uri="{FF2B5EF4-FFF2-40B4-BE49-F238E27FC236}">
                <a16:creationId xmlns:a16="http://schemas.microsoft.com/office/drawing/2014/main" xmlns="" id="{C61B358F-8293-4D00-BEE0-CEEC5ACAAB9E}"/>
              </a:ext>
            </a:extLst>
          </p:cNvPr>
          <p:cNvPicPr>
            <a:picLocks noChangeAspect="1"/>
          </p:cNvPicPr>
          <p:nvPr/>
        </p:nvPicPr>
        <p:blipFill>
          <a:blip r:embed="rId5"/>
          <a:stretch>
            <a:fillRect/>
          </a:stretch>
        </p:blipFill>
        <p:spPr>
          <a:xfrm>
            <a:off x="1585914" y="2345128"/>
            <a:ext cx="1087108" cy="1449477"/>
          </a:xfrm>
          <a:prstGeom prst="rect">
            <a:avLst/>
          </a:prstGeom>
        </p:spPr>
      </p:pic>
      <p:sp>
        <p:nvSpPr>
          <p:cNvPr id="2" name="Title 1"/>
          <p:cNvSpPr>
            <a:spLocks noGrp="1"/>
          </p:cNvSpPr>
          <p:nvPr>
            <p:ph type="title"/>
          </p:nvPr>
        </p:nvSpPr>
        <p:spPr>
          <a:xfrm>
            <a:off x="76199" y="-9844"/>
            <a:ext cx="6556031" cy="887058"/>
          </a:xfrm>
        </p:spPr>
        <p:txBody>
          <a:bodyPr>
            <a:noAutofit/>
          </a:bodyPr>
          <a:lstStyle/>
          <a:p>
            <a:r>
              <a:rPr lang="en-US" sz="2800" b="1" dirty="0">
                <a:solidFill>
                  <a:srgbClr val="67C8F0"/>
                </a:solidFill>
                <a:latin typeface="Arial Black" charset="0"/>
                <a:ea typeface="Arial" charset="0"/>
                <a:cs typeface="Arial" charset="0"/>
              </a:rPr>
              <a:t>Active School report</a:t>
            </a:r>
            <a:endParaRPr lang="en-US" sz="1800" dirty="0">
              <a:solidFill>
                <a:srgbClr val="67C8F0"/>
              </a:solidFill>
              <a:latin typeface="Arial" charset="0"/>
              <a:ea typeface="Arial" charset="0"/>
              <a:cs typeface="Arial" charset="0"/>
            </a:endParaRPr>
          </a:p>
        </p:txBody>
      </p:sp>
      <p:pic>
        <p:nvPicPr>
          <p:cNvPr id="3" name="Picture 2">
            <a:extLst>
              <a:ext uri="{FF2B5EF4-FFF2-40B4-BE49-F238E27FC236}">
                <a16:creationId xmlns:a16="http://schemas.microsoft.com/office/drawing/2014/main" xmlns="" id="{5FC9FD34-B163-4429-AB9F-7C1DE66651B0}"/>
              </a:ext>
            </a:extLst>
          </p:cNvPr>
          <p:cNvPicPr>
            <a:picLocks noChangeAspect="1"/>
          </p:cNvPicPr>
          <p:nvPr/>
        </p:nvPicPr>
        <p:blipFill>
          <a:blip r:embed="rId6"/>
          <a:stretch>
            <a:fillRect/>
          </a:stretch>
        </p:blipFill>
        <p:spPr>
          <a:xfrm>
            <a:off x="-27515" y="743851"/>
            <a:ext cx="1380065" cy="8847822"/>
          </a:xfrm>
          <a:prstGeom prst="rect">
            <a:avLst/>
          </a:prstGeom>
        </p:spPr>
      </p:pic>
      <p:sp>
        <p:nvSpPr>
          <p:cNvPr id="7" name="Rectangle 6">
            <a:extLst>
              <a:ext uri="{FF2B5EF4-FFF2-40B4-BE49-F238E27FC236}">
                <a16:creationId xmlns:a16="http://schemas.microsoft.com/office/drawing/2014/main" xmlns="" id="{3A343011-2EAF-48E2-A4E5-35D0A5FD6090}"/>
              </a:ext>
            </a:extLst>
          </p:cNvPr>
          <p:cNvSpPr/>
          <p:nvPr/>
        </p:nvSpPr>
        <p:spPr>
          <a:xfrm>
            <a:off x="-28577" y="1172130"/>
            <a:ext cx="301532" cy="917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xmlns="" id="{8FE79756-11C8-4DEE-AF84-82DF2013975B}"/>
              </a:ext>
            </a:extLst>
          </p:cNvPr>
          <p:cNvPicPr>
            <a:picLocks noChangeAspect="1"/>
          </p:cNvPicPr>
          <p:nvPr/>
        </p:nvPicPr>
        <p:blipFill>
          <a:blip r:embed="rId7"/>
          <a:stretch>
            <a:fillRect/>
          </a:stretch>
        </p:blipFill>
        <p:spPr>
          <a:xfrm>
            <a:off x="76199" y="1172130"/>
            <a:ext cx="1223065" cy="917557"/>
          </a:xfrm>
          <a:prstGeom prst="roundRect">
            <a:avLst/>
          </a:prstGeom>
        </p:spPr>
      </p:pic>
      <p:sp>
        <p:nvSpPr>
          <p:cNvPr id="8" name="TextBox 7">
            <a:extLst>
              <a:ext uri="{FF2B5EF4-FFF2-40B4-BE49-F238E27FC236}">
                <a16:creationId xmlns:a16="http://schemas.microsoft.com/office/drawing/2014/main" xmlns="" id="{F284B620-3FF4-4E43-85EB-564F0AD007D6}"/>
              </a:ext>
            </a:extLst>
          </p:cNvPr>
          <p:cNvSpPr txBox="1"/>
          <p:nvPr/>
        </p:nvSpPr>
        <p:spPr>
          <a:xfrm>
            <a:off x="1752600" y="2686050"/>
            <a:ext cx="1962150" cy="369332"/>
          </a:xfrm>
          <a:prstGeom prst="rect">
            <a:avLst/>
          </a:prstGeom>
          <a:noFill/>
        </p:spPr>
        <p:txBody>
          <a:bodyPr wrap="square" rtlCol="0">
            <a:spAutoFit/>
          </a:bodyPr>
          <a:lstStyle/>
          <a:p>
            <a:endParaRPr lang="en-GB" dirty="0"/>
          </a:p>
        </p:txBody>
      </p:sp>
      <p:sp>
        <p:nvSpPr>
          <p:cNvPr id="14" name="Callout: Line 13">
            <a:extLst>
              <a:ext uri="{FF2B5EF4-FFF2-40B4-BE49-F238E27FC236}">
                <a16:creationId xmlns:a16="http://schemas.microsoft.com/office/drawing/2014/main" xmlns="" id="{F90380E7-95DA-435F-B409-B36B00979A1E}"/>
              </a:ext>
            </a:extLst>
          </p:cNvPr>
          <p:cNvSpPr/>
          <p:nvPr/>
        </p:nvSpPr>
        <p:spPr>
          <a:xfrm>
            <a:off x="4044778" y="2505075"/>
            <a:ext cx="2051222" cy="1068033"/>
          </a:xfrm>
          <a:prstGeom prst="borderCallout1">
            <a:avLst>
              <a:gd name="adj1" fmla="val 18750"/>
              <a:gd name="adj2" fmla="val -8333"/>
              <a:gd name="adj3" fmla="val 39483"/>
              <a:gd name="adj4" fmla="val -66333"/>
            </a:avLst>
          </a:prstGeom>
          <a:solidFill>
            <a:srgbClr val="EF8C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t>Daily physical activity increased by  62 minutes across the school day including more active lunchtimes</a:t>
            </a:r>
          </a:p>
        </p:txBody>
      </p:sp>
      <p:sp>
        <p:nvSpPr>
          <p:cNvPr id="15" name="TextBox 14">
            <a:extLst>
              <a:ext uri="{FF2B5EF4-FFF2-40B4-BE49-F238E27FC236}">
                <a16:creationId xmlns:a16="http://schemas.microsoft.com/office/drawing/2014/main" xmlns="" id="{B9A73EAE-9EE1-4862-9B3D-29B72CD2C4BE}"/>
              </a:ext>
            </a:extLst>
          </p:cNvPr>
          <p:cNvSpPr txBox="1"/>
          <p:nvPr/>
        </p:nvSpPr>
        <p:spPr>
          <a:xfrm>
            <a:off x="1752604" y="5951331"/>
            <a:ext cx="2989436" cy="1798575"/>
          </a:xfrm>
          <a:prstGeom prst="rect">
            <a:avLst/>
          </a:prstGeom>
          <a:noFill/>
        </p:spPr>
        <p:txBody>
          <a:bodyPr wrap="square" rtlCol="0">
            <a:spAutoFit/>
          </a:bodyPr>
          <a:lstStyle/>
          <a:p>
            <a:endParaRPr lang="en-GB" dirty="0"/>
          </a:p>
        </p:txBody>
      </p:sp>
      <p:sp>
        <p:nvSpPr>
          <p:cNvPr id="16" name="Callout: Line 15">
            <a:extLst>
              <a:ext uri="{FF2B5EF4-FFF2-40B4-BE49-F238E27FC236}">
                <a16:creationId xmlns:a16="http://schemas.microsoft.com/office/drawing/2014/main" xmlns="" id="{EAD6B8B4-965A-408B-A2F0-D195A92D8DD0}"/>
              </a:ext>
            </a:extLst>
          </p:cNvPr>
          <p:cNvSpPr/>
          <p:nvPr/>
        </p:nvSpPr>
        <p:spPr>
          <a:xfrm>
            <a:off x="3711866" y="4839535"/>
            <a:ext cx="2553672" cy="1277059"/>
          </a:xfrm>
          <a:prstGeom prst="borderCallout1">
            <a:avLst>
              <a:gd name="adj1" fmla="val 48224"/>
              <a:gd name="adj2" fmla="val -7848"/>
              <a:gd name="adj3" fmla="val 32843"/>
              <a:gd name="adj4" fmla="val -65066"/>
            </a:avLst>
          </a:prstGeom>
          <a:solidFill>
            <a:srgbClr val="EF8C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t>52% of  145 children tracked  increased the distance ran in ten minutes by the second assessment. This may have been higher but second assessment took place on the last day of term when some children were tired.</a:t>
            </a:r>
            <a:endParaRPr lang="en-GB" sz="1200" dirty="0">
              <a:cs typeface="Calibri"/>
            </a:endParaRPr>
          </a:p>
        </p:txBody>
      </p:sp>
      <p:graphicFrame>
        <p:nvGraphicFramePr>
          <p:cNvPr id="17" name="Table 16">
            <a:extLst>
              <a:ext uri="{FF2B5EF4-FFF2-40B4-BE49-F238E27FC236}">
                <a16:creationId xmlns:a16="http://schemas.microsoft.com/office/drawing/2014/main" xmlns="" id="{9B176FAA-062E-42DA-B900-920D30D55689}"/>
              </a:ext>
            </a:extLst>
          </p:cNvPr>
          <p:cNvGraphicFramePr>
            <a:graphicFrameLocks noGrp="1"/>
          </p:cNvGraphicFramePr>
          <p:nvPr>
            <p:extLst>
              <p:ext uri="{D42A27DB-BD31-4B8C-83A1-F6EECF244321}">
                <p14:modId xmlns:p14="http://schemas.microsoft.com/office/powerpoint/2010/main" val="2347708412"/>
              </p:ext>
            </p:extLst>
          </p:nvPr>
        </p:nvGraphicFramePr>
        <p:xfrm>
          <a:off x="1942393" y="6250480"/>
          <a:ext cx="3914776" cy="1379538"/>
        </p:xfrm>
        <a:graphic>
          <a:graphicData uri="http://schemas.openxmlformats.org/drawingml/2006/table">
            <a:tbl>
              <a:tblPr firstRow="1" firstCol="1" bandRow="1">
                <a:tableStyleId>{5C22544A-7EE6-4342-B048-85BDC9FD1C3A}</a:tableStyleId>
              </a:tblPr>
              <a:tblGrid>
                <a:gridCol w="1350312">
                  <a:extLst>
                    <a:ext uri="{9D8B030D-6E8A-4147-A177-3AD203B41FA5}">
                      <a16:colId xmlns:a16="http://schemas.microsoft.com/office/drawing/2014/main" xmlns="" val="1344723434"/>
                    </a:ext>
                  </a:extLst>
                </a:gridCol>
                <a:gridCol w="1350312">
                  <a:extLst>
                    <a:ext uri="{9D8B030D-6E8A-4147-A177-3AD203B41FA5}">
                      <a16:colId xmlns:a16="http://schemas.microsoft.com/office/drawing/2014/main" xmlns="" val="4155881043"/>
                    </a:ext>
                  </a:extLst>
                </a:gridCol>
                <a:gridCol w="1214152">
                  <a:extLst>
                    <a:ext uri="{9D8B030D-6E8A-4147-A177-3AD203B41FA5}">
                      <a16:colId xmlns:a16="http://schemas.microsoft.com/office/drawing/2014/main" xmlns="" val="407251607"/>
                    </a:ext>
                  </a:extLst>
                </a:gridCol>
              </a:tblGrid>
              <a:tr h="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10 minute run</a:t>
                      </a:r>
                    </a:p>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Distance run metres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 of children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9587918"/>
                  </a:ext>
                </a:extLst>
              </a:tr>
              <a:tr h="0">
                <a:tc rowSpan="3">
                  <a:txBody>
                    <a:bodyPr/>
                    <a:lstStyle/>
                    <a:p>
                      <a:pPr>
                        <a:lnSpc>
                          <a:spcPct val="107000"/>
                        </a:lnSpc>
                        <a:spcAft>
                          <a:spcPts val="0"/>
                        </a:spcAft>
                      </a:pPr>
                      <a:r>
                        <a:rPr lang="en-GB" sz="1100" dirty="0">
                          <a:effectLst/>
                        </a:rPr>
                        <a:t>Baseline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Below 799 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7%</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716665008"/>
                  </a:ext>
                </a:extLst>
              </a:tr>
              <a:tr h="0">
                <a:tc vMerge="1">
                  <a:txBody>
                    <a:bodyPr/>
                    <a:lstStyle/>
                    <a:p>
                      <a:endParaRPr lang="en-GB"/>
                    </a:p>
                  </a:txBody>
                  <a:tcPr/>
                </a:tc>
                <a:tc>
                  <a:txBody>
                    <a:bodyPr/>
                    <a:lstStyle/>
                    <a:p>
                      <a:pPr>
                        <a:lnSpc>
                          <a:spcPct val="107000"/>
                        </a:lnSpc>
                        <a:spcAft>
                          <a:spcPts val="0"/>
                        </a:spcAft>
                      </a:pPr>
                      <a:r>
                        <a:rPr lang="en-GB" sz="1100" dirty="0">
                          <a:effectLst/>
                        </a:rPr>
                        <a:t>800 m to 1599 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93%</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96339752"/>
                  </a:ext>
                </a:extLst>
              </a:tr>
              <a:tr h="0">
                <a:tc vMerge="1">
                  <a:txBody>
                    <a:bodyPr/>
                    <a:lstStyle/>
                    <a:p>
                      <a:endParaRPr lang="en-GB"/>
                    </a:p>
                  </a:txBody>
                  <a:tcPr/>
                </a:tc>
                <a:tc>
                  <a:txBody>
                    <a:bodyPr/>
                    <a:lstStyle/>
                    <a:p>
                      <a:pPr>
                        <a:lnSpc>
                          <a:spcPct val="107000"/>
                        </a:lnSpc>
                        <a:spcAft>
                          <a:spcPts val="0"/>
                        </a:spcAft>
                      </a:pPr>
                      <a:r>
                        <a:rPr lang="en-GB" sz="1100" dirty="0">
                          <a:effectLst/>
                        </a:rPr>
                        <a:t>1600 m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49491328"/>
                  </a:ext>
                </a:extLst>
              </a:tr>
              <a:tr h="0">
                <a:tc rowSpan="3">
                  <a:txBody>
                    <a:bodyPr/>
                    <a:lstStyle/>
                    <a:p>
                      <a:pPr>
                        <a:lnSpc>
                          <a:spcPct val="107000"/>
                        </a:lnSpc>
                        <a:spcAft>
                          <a:spcPts val="0"/>
                        </a:spcAft>
                      </a:pPr>
                      <a:r>
                        <a:rPr lang="en-GB" sz="1100" dirty="0">
                          <a:effectLst/>
                        </a:rPr>
                        <a:t>Second measure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F8C26"/>
                    </a:solidFill>
                  </a:tcPr>
                </a:tc>
                <a:tc>
                  <a:txBody>
                    <a:bodyPr/>
                    <a:lstStyle/>
                    <a:p>
                      <a:pPr>
                        <a:lnSpc>
                          <a:spcPct val="107000"/>
                        </a:lnSpc>
                        <a:spcAft>
                          <a:spcPts val="0"/>
                        </a:spcAft>
                      </a:pPr>
                      <a:r>
                        <a:rPr lang="en-GB" sz="1100" dirty="0">
                          <a:effectLst/>
                        </a:rPr>
                        <a:t>Below 799 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4%</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00792992"/>
                  </a:ext>
                </a:extLst>
              </a:tr>
              <a:tr h="48895">
                <a:tc vMerge="1">
                  <a:txBody>
                    <a:bodyPr/>
                    <a:lstStyle/>
                    <a:p>
                      <a:endParaRPr lang="en-GB"/>
                    </a:p>
                  </a:txBody>
                  <a:tcPr/>
                </a:tc>
                <a:tc>
                  <a:txBody>
                    <a:bodyPr/>
                    <a:lstStyle/>
                    <a:p>
                      <a:pPr>
                        <a:lnSpc>
                          <a:spcPct val="107000"/>
                        </a:lnSpc>
                        <a:spcAft>
                          <a:spcPts val="0"/>
                        </a:spcAft>
                      </a:pPr>
                      <a:r>
                        <a:rPr lang="en-GB" sz="1100" dirty="0">
                          <a:effectLst/>
                        </a:rPr>
                        <a:t>800m to 1599 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91%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02332928"/>
                  </a:ext>
                </a:extLst>
              </a:tr>
              <a:tr h="0">
                <a:tc vMerge="1">
                  <a:txBody>
                    <a:bodyPr/>
                    <a:lstStyle/>
                    <a:p>
                      <a:endParaRPr lang="en-GB"/>
                    </a:p>
                  </a:txBody>
                  <a:tcPr/>
                </a:tc>
                <a:tc>
                  <a:txBody>
                    <a:bodyPr/>
                    <a:lstStyle/>
                    <a:p>
                      <a:pPr>
                        <a:lnSpc>
                          <a:spcPct val="107000"/>
                        </a:lnSpc>
                        <a:spcAft>
                          <a:spcPts val="0"/>
                        </a:spcAft>
                      </a:pPr>
                      <a:r>
                        <a:rPr lang="en-GB" sz="1100" dirty="0">
                          <a:effectLst/>
                        </a:rPr>
                        <a:t>1600 m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5%</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73474445"/>
                  </a:ext>
                </a:extLst>
              </a:tr>
            </a:tbl>
          </a:graphicData>
        </a:graphic>
      </p:graphicFrame>
      <p:graphicFrame>
        <p:nvGraphicFramePr>
          <p:cNvPr id="19" name="Table 18">
            <a:extLst>
              <a:ext uri="{FF2B5EF4-FFF2-40B4-BE49-F238E27FC236}">
                <a16:creationId xmlns:a16="http://schemas.microsoft.com/office/drawing/2014/main" xmlns="" id="{866CAF32-177F-4FCE-903F-5E89EF4C86ED}"/>
              </a:ext>
            </a:extLst>
          </p:cNvPr>
          <p:cNvGraphicFramePr>
            <a:graphicFrameLocks noGrp="1"/>
          </p:cNvGraphicFramePr>
          <p:nvPr>
            <p:extLst>
              <p:ext uri="{D42A27DB-BD31-4B8C-83A1-F6EECF244321}">
                <p14:modId xmlns:p14="http://schemas.microsoft.com/office/powerpoint/2010/main" val="3738275322"/>
              </p:ext>
            </p:extLst>
          </p:nvPr>
        </p:nvGraphicFramePr>
        <p:xfrm>
          <a:off x="1952939" y="7944775"/>
          <a:ext cx="3914777" cy="1670049"/>
        </p:xfrm>
        <a:graphic>
          <a:graphicData uri="http://schemas.openxmlformats.org/drawingml/2006/table">
            <a:tbl>
              <a:tblPr firstRow="1" firstCol="1" bandRow="1">
                <a:tableStyleId>{5C22544A-7EE6-4342-B048-85BDC9FD1C3A}</a:tableStyleId>
              </a:tblPr>
              <a:tblGrid>
                <a:gridCol w="1880922">
                  <a:extLst>
                    <a:ext uri="{9D8B030D-6E8A-4147-A177-3AD203B41FA5}">
                      <a16:colId xmlns:a16="http://schemas.microsoft.com/office/drawing/2014/main" xmlns="" val="3559557985"/>
                    </a:ext>
                  </a:extLst>
                </a:gridCol>
                <a:gridCol w="928956">
                  <a:extLst>
                    <a:ext uri="{9D8B030D-6E8A-4147-A177-3AD203B41FA5}">
                      <a16:colId xmlns:a16="http://schemas.microsoft.com/office/drawing/2014/main" xmlns="" val="2381926592"/>
                    </a:ext>
                  </a:extLst>
                </a:gridCol>
                <a:gridCol w="1104899">
                  <a:extLst>
                    <a:ext uri="{9D8B030D-6E8A-4147-A177-3AD203B41FA5}">
                      <a16:colId xmlns:a16="http://schemas.microsoft.com/office/drawing/2014/main" xmlns="" val="1011982282"/>
                    </a:ext>
                  </a:extLst>
                </a:gridCol>
              </a:tblGrid>
              <a:tr h="923925">
                <a:tc>
                  <a:txBody>
                    <a:bodyPr/>
                    <a:lstStyle/>
                    <a:p>
                      <a:pPr>
                        <a:lnSpc>
                          <a:spcPct val="107000"/>
                        </a:lnSpc>
                        <a:spcAft>
                          <a:spcPts val="0"/>
                        </a:spcAft>
                      </a:pPr>
                      <a:r>
                        <a:rPr lang="en-GB" sz="1100" dirty="0">
                          <a:effectLst/>
                        </a:rPr>
                        <a:t>Table to show the % of pupils who ran below and above the average distance of 1176m (from the Active school cohort of 6 schools)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Percentage of children</a:t>
                      </a:r>
                    </a:p>
                    <a:p>
                      <a:pPr>
                        <a:lnSpc>
                          <a:spcPct val="107000"/>
                        </a:lnSpc>
                        <a:spcAft>
                          <a:spcPts val="0"/>
                        </a:spcAft>
                      </a:pPr>
                      <a:r>
                        <a:rPr lang="en-GB" sz="1100" dirty="0">
                          <a:effectLst/>
                        </a:rPr>
                        <a:t>(Baseline)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Percentage of children </a:t>
                      </a:r>
                    </a:p>
                    <a:p>
                      <a:pPr>
                        <a:lnSpc>
                          <a:spcPct val="107000"/>
                        </a:lnSpc>
                        <a:spcAft>
                          <a:spcPts val="0"/>
                        </a:spcAft>
                      </a:pPr>
                      <a:r>
                        <a:rPr lang="en-GB" sz="1100" dirty="0">
                          <a:effectLst/>
                        </a:rPr>
                        <a:t>(Second measure)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F8C26"/>
                    </a:solidFill>
                  </a:tcPr>
                </a:tc>
                <a:extLst>
                  <a:ext uri="{0D108BD9-81ED-4DB2-BD59-A6C34878D82A}">
                    <a16:rowId xmlns:a16="http://schemas.microsoft.com/office/drawing/2014/main" xmlns="" val="478384770"/>
                  </a:ext>
                </a:extLst>
              </a:tr>
              <a:tr h="395286">
                <a:tc>
                  <a:txBody>
                    <a:bodyPr/>
                    <a:lstStyle/>
                    <a:p>
                      <a:pPr>
                        <a:lnSpc>
                          <a:spcPct val="107000"/>
                        </a:lnSpc>
                        <a:spcAft>
                          <a:spcPts val="0"/>
                        </a:spcAft>
                      </a:pPr>
                      <a:r>
                        <a:rPr lang="en-GB" sz="1100" dirty="0">
                          <a:effectLst/>
                        </a:rPr>
                        <a:t>Below average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73%</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69%</a:t>
                      </a:r>
                      <a:endParaRPr lang="en-US" dirty="0"/>
                    </a:p>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00601707"/>
                  </a:ext>
                </a:extLst>
              </a:tr>
              <a:tr h="193171">
                <a:tc>
                  <a:txBody>
                    <a:bodyPr/>
                    <a:lstStyle/>
                    <a:p>
                      <a:pPr>
                        <a:lnSpc>
                          <a:spcPct val="107000"/>
                        </a:lnSpc>
                        <a:spcAft>
                          <a:spcPts val="0"/>
                        </a:spcAft>
                      </a:pPr>
                      <a:r>
                        <a:rPr lang="en-GB" sz="1100" dirty="0">
                          <a:effectLst/>
                        </a:rPr>
                        <a:t>Above average</a:t>
                      </a:r>
                    </a:p>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27%</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100" dirty="0">
                          <a:effectLst/>
                        </a:rPr>
                        <a:t>31%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778579320"/>
                  </a:ext>
                </a:extLst>
              </a:tr>
            </a:tbl>
          </a:graphicData>
        </a:graphic>
      </p:graphicFrame>
      <p:cxnSp>
        <p:nvCxnSpPr>
          <p:cNvPr id="22" name="Straight Connector 21">
            <a:extLst>
              <a:ext uri="{FF2B5EF4-FFF2-40B4-BE49-F238E27FC236}">
                <a16:creationId xmlns:a16="http://schemas.microsoft.com/office/drawing/2014/main" xmlns="" id="{DF44EE7D-2A62-43A7-AF1F-D1B73271B491}"/>
              </a:ext>
            </a:extLst>
          </p:cNvPr>
          <p:cNvCxnSpPr>
            <a:cxnSpLocks/>
          </p:cNvCxnSpPr>
          <p:nvPr/>
        </p:nvCxnSpPr>
        <p:spPr>
          <a:xfrm>
            <a:off x="2720801" y="5495311"/>
            <a:ext cx="721603" cy="595468"/>
          </a:xfrm>
          <a:prstGeom prst="line">
            <a:avLst/>
          </a:prstGeom>
        </p:spPr>
        <p:style>
          <a:lnRef idx="1">
            <a:schemeClr val="accent1"/>
          </a:lnRef>
          <a:fillRef idx="0">
            <a:schemeClr val="accent1"/>
          </a:fillRef>
          <a:effectRef idx="0">
            <a:schemeClr val="accent1"/>
          </a:effectRef>
          <a:fontRef idx="minor">
            <a:schemeClr val="tx1"/>
          </a:fontRef>
        </p:style>
      </p:cxnSp>
      <p:sp>
        <p:nvSpPr>
          <p:cNvPr id="18" name="Callout: Line 17">
            <a:extLst>
              <a:ext uri="{FF2B5EF4-FFF2-40B4-BE49-F238E27FC236}">
                <a16:creationId xmlns:a16="http://schemas.microsoft.com/office/drawing/2014/main" xmlns="" id="{384AD085-658B-40AA-BFA0-853FA0214435}"/>
              </a:ext>
            </a:extLst>
          </p:cNvPr>
          <p:cNvSpPr/>
          <p:nvPr/>
        </p:nvSpPr>
        <p:spPr>
          <a:xfrm>
            <a:off x="3651699" y="3725846"/>
            <a:ext cx="2568852" cy="904875"/>
          </a:xfrm>
          <a:prstGeom prst="borderCallout1">
            <a:avLst>
              <a:gd name="adj1" fmla="val 48224"/>
              <a:gd name="adj2" fmla="val -7848"/>
              <a:gd name="adj3" fmla="val 46944"/>
              <a:gd name="adj4" fmla="val -33806"/>
            </a:avLst>
          </a:prstGeom>
          <a:solidFill>
            <a:srgbClr val="EF8C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t>7 out of 7 children improved their physical development</a:t>
            </a:r>
          </a:p>
        </p:txBody>
      </p:sp>
      <p:pic>
        <p:nvPicPr>
          <p:cNvPr id="12" name="Picture 11">
            <a:extLst>
              <a:ext uri="{FF2B5EF4-FFF2-40B4-BE49-F238E27FC236}">
                <a16:creationId xmlns:a16="http://schemas.microsoft.com/office/drawing/2014/main" xmlns="" id="{99DEF47B-5927-43BA-9332-0CFC25B982A5}"/>
              </a:ext>
            </a:extLst>
          </p:cNvPr>
          <p:cNvPicPr>
            <a:picLocks noChangeAspect="1"/>
          </p:cNvPicPr>
          <p:nvPr/>
        </p:nvPicPr>
        <p:blipFill>
          <a:blip r:embed="rId8"/>
          <a:stretch>
            <a:fillRect/>
          </a:stretch>
        </p:blipFill>
        <p:spPr>
          <a:xfrm>
            <a:off x="1715236" y="3773163"/>
            <a:ext cx="951181" cy="1268241"/>
          </a:xfrm>
          <a:prstGeom prst="rect">
            <a:avLst/>
          </a:prstGeom>
        </p:spPr>
      </p:pic>
      <p:pic>
        <p:nvPicPr>
          <p:cNvPr id="13" name="Picture 12">
            <a:extLst>
              <a:ext uri="{FF2B5EF4-FFF2-40B4-BE49-F238E27FC236}">
                <a16:creationId xmlns:a16="http://schemas.microsoft.com/office/drawing/2014/main" xmlns="" id="{D557C6D5-9D46-465A-917C-B52AA1AA2A08}"/>
              </a:ext>
            </a:extLst>
          </p:cNvPr>
          <p:cNvPicPr>
            <a:picLocks noChangeAspect="1"/>
          </p:cNvPicPr>
          <p:nvPr/>
        </p:nvPicPr>
        <p:blipFill>
          <a:blip r:embed="rId9"/>
          <a:stretch>
            <a:fillRect/>
          </a:stretch>
        </p:blipFill>
        <p:spPr>
          <a:xfrm>
            <a:off x="1654147" y="4966488"/>
            <a:ext cx="961877" cy="1282502"/>
          </a:xfrm>
          <a:prstGeom prst="rect">
            <a:avLst/>
          </a:prstGeom>
        </p:spPr>
      </p:pic>
    </p:spTree>
    <p:extLst>
      <p:ext uri="{BB962C8B-B14F-4D97-AF65-F5344CB8AC3E}">
        <p14:creationId xmlns:p14="http://schemas.microsoft.com/office/powerpoint/2010/main" val="1816831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xmlns="" id="{321B3689-9EFA-4CAE-BC23-8C9A6E26FC7A}"/>
              </a:ext>
            </a:extLst>
          </p:cNvPr>
          <p:cNvPicPr>
            <a:picLocks noChangeAspect="1"/>
          </p:cNvPicPr>
          <p:nvPr/>
        </p:nvPicPr>
        <p:blipFill>
          <a:blip r:embed="rId3"/>
          <a:stretch>
            <a:fillRect/>
          </a:stretch>
        </p:blipFill>
        <p:spPr>
          <a:xfrm>
            <a:off x="1553842" y="5308447"/>
            <a:ext cx="1274551" cy="1699402"/>
          </a:xfrm>
          <a:prstGeom prst="rect">
            <a:avLst/>
          </a:prstGeom>
        </p:spPr>
      </p:pic>
      <p:pic>
        <p:nvPicPr>
          <p:cNvPr id="6" name="Picture 5">
            <a:extLst>
              <a:ext uri="{FF2B5EF4-FFF2-40B4-BE49-F238E27FC236}">
                <a16:creationId xmlns:a16="http://schemas.microsoft.com/office/drawing/2014/main" xmlns="" id="{8A406929-2EAC-48C4-AED0-E0D3BF5DDC7C}"/>
              </a:ext>
            </a:extLst>
          </p:cNvPr>
          <p:cNvPicPr>
            <a:picLocks noChangeAspect="1"/>
          </p:cNvPicPr>
          <p:nvPr/>
        </p:nvPicPr>
        <p:blipFill>
          <a:blip r:embed="rId4"/>
          <a:stretch>
            <a:fillRect/>
          </a:stretch>
        </p:blipFill>
        <p:spPr>
          <a:xfrm>
            <a:off x="1585913" y="2507471"/>
            <a:ext cx="1428750" cy="1905000"/>
          </a:xfrm>
          <a:prstGeom prst="rect">
            <a:avLst/>
          </a:prstGeom>
        </p:spPr>
      </p:pic>
      <p:graphicFrame>
        <p:nvGraphicFramePr>
          <p:cNvPr id="11" name="Table 10">
            <a:extLst>
              <a:ext uri="{FF2B5EF4-FFF2-40B4-BE49-F238E27FC236}">
                <a16:creationId xmlns:a16="http://schemas.microsoft.com/office/drawing/2014/main" xmlns="" id="{20E8CB46-FA24-4089-A991-608026B47D83}"/>
              </a:ext>
            </a:extLst>
          </p:cNvPr>
          <p:cNvGraphicFramePr>
            <a:graphicFrameLocks noGrp="1"/>
          </p:cNvGraphicFramePr>
          <p:nvPr>
            <p:extLst>
              <p:ext uri="{D42A27DB-BD31-4B8C-83A1-F6EECF244321}">
                <p14:modId xmlns:p14="http://schemas.microsoft.com/office/powerpoint/2010/main" val="2275459098"/>
              </p:ext>
            </p:extLst>
          </p:nvPr>
        </p:nvGraphicFramePr>
        <p:xfrm>
          <a:off x="1320651" y="843264"/>
          <a:ext cx="5174903" cy="9040242"/>
        </p:xfrm>
        <a:graphic>
          <a:graphicData uri="http://schemas.openxmlformats.org/drawingml/2006/table">
            <a:tbl>
              <a:tblPr firstRow="1" bandRow="1">
                <a:tableStyleId>{17292A2E-F333-43FB-9621-5CBBE7FDCDCB}</a:tableStyleId>
              </a:tblPr>
              <a:tblGrid>
                <a:gridCol w="4966623">
                  <a:extLst>
                    <a:ext uri="{9D8B030D-6E8A-4147-A177-3AD203B41FA5}">
                      <a16:colId xmlns:a16="http://schemas.microsoft.com/office/drawing/2014/main" xmlns="" val="3300990576"/>
                    </a:ext>
                  </a:extLst>
                </a:gridCol>
                <a:gridCol w="208280">
                  <a:extLst>
                    <a:ext uri="{9D8B030D-6E8A-4147-A177-3AD203B41FA5}">
                      <a16:colId xmlns:a16="http://schemas.microsoft.com/office/drawing/2014/main" xmlns="" val="3379208887"/>
                    </a:ext>
                  </a:extLst>
                </a:gridCol>
              </a:tblGrid>
              <a:tr h="629444">
                <a:tc gridSpan="2">
                  <a:txBody>
                    <a:bodyPr/>
                    <a:lstStyle/>
                    <a:p>
                      <a:r>
                        <a:rPr lang="en-GB" sz="1600" dirty="0"/>
                        <a:t>Active schools programme – Impact  </a:t>
                      </a:r>
                    </a:p>
                  </a:txBody>
                  <a:tcPr>
                    <a:solidFill>
                      <a:srgbClr val="00B0F0"/>
                    </a:solidFill>
                  </a:tcPr>
                </a:tc>
                <a:tc hMerge="1">
                  <a:txBody>
                    <a:bodyPr/>
                    <a:lstStyle/>
                    <a:p>
                      <a:endParaRPr lang="en-GB"/>
                    </a:p>
                  </a:txBody>
                  <a:tcPr/>
                </a:tc>
                <a:extLst>
                  <a:ext uri="{0D108BD9-81ED-4DB2-BD59-A6C34878D82A}">
                    <a16:rowId xmlns:a16="http://schemas.microsoft.com/office/drawing/2014/main" xmlns="" val="2761807586"/>
                  </a:ext>
                </a:extLst>
              </a:tr>
              <a:tr h="493381">
                <a:tc>
                  <a:txBody>
                    <a:bodyPr/>
                    <a:lstStyle/>
                    <a:p>
                      <a:pPr marL="0" marR="0" lvl="0" indent="0" algn="just"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dirty="0">
                          <a:solidFill>
                            <a:schemeClr val="tx1"/>
                          </a:solidFill>
                          <a:effectLst/>
                          <a:latin typeface="+mn-lt"/>
                          <a:ea typeface="+mn-ea"/>
                          <a:cs typeface="+mn-cs"/>
                        </a:rPr>
                        <a:t>Under the </a:t>
                      </a:r>
                      <a:r>
                        <a:rPr lang="en-GB" sz="900" u="sng" kern="1200" dirty="0">
                          <a:solidFill>
                            <a:schemeClr val="tx1"/>
                          </a:solidFill>
                          <a:effectLst/>
                          <a:latin typeface="+mn-lt"/>
                          <a:ea typeface="+mn-ea"/>
                          <a:cs typeface="+mn-cs"/>
                          <a:hlinkClick r:id="rId5"/>
                        </a:rPr>
                        <a:t>Ofsted Schools Inspection Framework</a:t>
                      </a:r>
                      <a:r>
                        <a:rPr lang="en-GB" sz="900" kern="1200" dirty="0">
                          <a:solidFill>
                            <a:schemeClr val="tx1"/>
                          </a:solidFill>
                          <a:effectLst/>
                          <a:latin typeface="+mn-lt"/>
                          <a:ea typeface="+mn-ea"/>
                          <a:cs typeface="+mn-cs"/>
                        </a:rPr>
                        <a:t>, inspectors will assess how effectively leaders use the Primary PE and Sport Premium and measure its impact on outcomes for pupils, and how effectively </a:t>
                      </a:r>
                      <a:r>
                        <a:rPr lang="en-GB" sz="900" u="sng" kern="1200" dirty="0">
                          <a:solidFill>
                            <a:schemeClr val="tx1"/>
                          </a:solidFill>
                          <a:effectLst/>
                          <a:latin typeface="+mn-lt"/>
                          <a:ea typeface="+mn-ea"/>
                          <a:cs typeface="+mn-cs"/>
                          <a:hlinkClick r:id="rId6"/>
                        </a:rPr>
                        <a:t>governors</a:t>
                      </a:r>
                      <a:r>
                        <a:rPr lang="en-GB" sz="900" kern="1200" dirty="0">
                          <a:solidFill>
                            <a:schemeClr val="tx1"/>
                          </a:solidFill>
                          <a:effectLst/>
                          <a:latin typeface="+mn-lt"/>
                          <a:ea typeface="+mn-ea"/>
                          <a:cs typeface="+mn-cs"/>
                        </a:rPr>
                        <a:t> hold them to account for this. </a:t>
                      </a:r>
                    </a:p>
                    <a:p>
                      <a:pPr marL="0" indent="0">
                        <a:buFont typeface="Arial" panose="020B0604020202020204" pitchFamily="34" charset="0"/>
                        <a:buNone/>
                      </a:pPr>
                      <a:endParaRPr lang="en-GB" sz="1200" b="1" dirty="0"/>
                    </a:p>
                  </a:txBody>
                  <a:tcPr anchor="ctr"/>
                </a:tc>
                <a:tc>
                  <a:txBody>
                    <a:bodyPr/>
                    <a:lstStyle/>
                    <a:p>
                      <a:endParaRPr lang="en-GB" sz="1200" baseline="0" dirty="0"/>
                    </a:p>
                  </a:txBody>
                  <a:tcPr/>
                </a:tc>
                <a:extLst>
                  <a:ext uri="{0D108BD9-81ED-4DB2-BD59-A6C34878D82A}">
                    <a16:rowId xmlns:a16="http://schemas.microsoft.com/office/drawing/2014/main" xmlns="" val="426601698"/>
                  </a:ext>
                </a:extLst>
              </a:tr>
              <a:tr h="7724998">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Key indicator 2: </a:t>
                      </a:r>
                      <a:r>
                        <a:rPr lang="en-US" sz="10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profile of PE and sport being raised across the school as a tool for whole school improvement</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r>
                        <a:rPr lang="en-US" sz="1000" b="0" i="0" u="none" strike="noStrike" kern="1200" dirty="0">
                          <a:solidFill>
                            <a:schemeClr val="tx1"/>
                          </a:solidFill>
                          <a:effectLst/>
                          <a:latin typeface="+mn-lt"/>
                          <a:ea typeface="+mn-ea"/>
                          <a:cs typeface="+mn-cs"/>
                        </a:rPr>
                        <a:t>Staff reported: ‘There has been significant improvement in handwriting linked to the improvement in physical development. One child sharing her ‘Improved’ handwriting with the Head told them ‘It was because of physical literacy’ </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000" b="1" kern="1200" dirty="0">
                        <a:solidFill>
                          <a:srgbClr val="000000"/>
                        </a:solidFill>
                        <a:effectLst/>
                        <a:latin typeface="Calibri" panose="020F0502020204030204" pitchFamily="34" charset="0"/>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GB" sz="1000" b="1" kern="1200" dirty="0">
                          <a:solidFill>
                            <a:schemeClr val="tx1"/>
                          </a:solidFill>
                          <a:effectLst/>
                          <a:latin typeface="+mn-lt"/>
                          <a:ea typeface="+mn-ea"/>
                          <a:cs typeface="+mn-cs"/>
                        </a:rPr>
                        <a:t>Key indicator 3: </a:t>
                      </a:r>
                      <a:r>
                        <a:rPr lang="en-GB" sz="1000" kern="1200" dirty="0">
                          <a:solidFill>
                            <a:schemeClr val="tx1"/>
                          </a:solidFill>
                          <a:effectLst/>
                          <a:latin typeface="+mn-lt"/>
                          <a:ea typeface="+mn-ea"/>
                          <a:cs typeface="+mn-cs"/>
                        </a:rPr>
                        <a:t>Increased confidence, knowledge and skills of all staff in teaching PE and sport</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350" b="1"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kern="1200" dirty="0">
                          <a:solidFill>
                            <a:schemeClr val="tx1"/>
                          </a:solidFill>
                          <a:effectLst/>
                          <a:latin typeface="+mn-lt"/>
                          <a:ea typeface="+mn-ea"/>
                          <a:cs typeface="+mn-cs"/>
                        </a:rPr>
                        <a:t>Key indicator 4: </a:t>
                      </a:r>
                      <a:r>
                        <a:rPr lang="en-US" sz="1000" kern="1200" dirty="0">
                          <a:solidFill>
                            <a:schemeClr val="tx1"/>
                          </a:solidFill>
                          <a:effectLst/>
                          <a:latin typeface="+mn-lt"/>
                          <a:ea typeface="+mn-ea"/>
                          <a:cs typeface="+mn-cs"/>
                        </a:rPr>
                        <a:t>Broader experience of a range of sports and activities offered to all pupils</a:t>
                      </a:r>
                      <a:endParaRPr lang="en-GB" sz="1000" kern="1200" dirty="0">
                        <a:solidFill>
                          <a:schemeClr val="tx1"/>
                        </a:solidFill>
                        <a:effectLst/>
                        <a:latin typeface="+mn-lt"/>
                        <a:ea typeface="+mn-ea"/>
                        <a:cs typeface="+mn-cs"/>
                      </a:endParaRPr>
                    </a:p>
                    <a:p>
                      <a:pPr>
                        <a:spcAft>
                          <a:spcPts val="0"/>
                        </a:spcAft>
                      </a:pPr>
                      <a:endParaRPr lang="en-GB" sz="900" dirty="0">
                        <a:effectLst/>
                        <a:latin typeface="Times New Roman" panose="02020603050405020304" pitchFamily="18" charset="0"/>
                        <a:ea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xmlns="" val="2755440864"/>
                  </a:ext>
                </a:extLst>
              </a:tr>
            </a:tbl>
          </a:graphicData>
        </a:graphic>
      </p:graphicFrame>
      <p:pic>
        <p:nvPicPr>
          <p:cNvPr id="8" name="Picture 7">
            <a:extLst>
              <a:ext uri="{FF2B5EF4-FFF2-40B4-BE49-F238E27FC236}">
                <a16:creationId xmlns:a16="http://schemas.microsoft.com/office/drawing/2014/main" xmlns="" id="{1CE64DEE-EC55-4222-AE30-9357CB69C2F6}"/>
              </a:ext>
            </a:extLst>
          </p:cNvPr>
          <p:cNvPicPr>
            <a:picLocks noChangeAspect="1"/>
          </p:cNvPicPr>
          <p:nvPr/>
        </p:nvPicPr>
        <p:blipFill>
          <a:blip r:embed="rId7"/>
          <a:stretch>
            <a:fillRect/>
          </a:stretch>
        </p:blipFill>
        <p:spPr>
          <a:xfrm>
            <a:off x="1352550" y="7378090"/>
            <a:ext cx="1428750" cy="1905000"/>
          </a:xfrm>
          <a:prstGeom prst="rect">
            <a:avLst/>
          </a:prstGeom>
        </p:spPr>
      </p:pic>
      <p:sp>
        <p:nvSpPr>
          <p:cNvPr id="2" name="Title 1"/>
          <p:cNvSpPr>
            <a:spLocks noGrp="1"/>
          </p:cNvSpPr>
          <p:nvPr>
            <p:ph type="title"/>
          </p:nvPr>
        </p:nvSpPr>
        <p:spPr>
          <a:xfrm>
            <a:off x="76199" y="-9844"/>
            <a:ext cx="6556031" cy="887058"/>
          </a:xfrm>
        </p:spPr>
        <p:txBody>
          <a:bodyPr>
            <a:noAutofit/>
          </a:bodyPr>
          <a:lstStyle/>
          <a:p>
            <a:r>
              <a:rPr lang="en-US" sz="2800" b="1" dirty="0">
                <a:solidFill>
                  <a:srgbClr val="67C8F0"/>
                </a:solidFill>
                <a:latin typeface="Arial Black" charset="0"/>
                <a:ea typeface="Arial" charset="0"/>
                <a:cs typeface="Arial" charset="0"/>
              </a:rPr>
              <a:t>Active School report</a:t>
            </a:r>
            <a:endParaRPr lang="en-US" sz="1800" dirty="0">
              <a:solidFill>
                <a:srgbClr val="67C8F0"/>
              </a:solidFill>
              <a:latin typeface="Arial" charset="0"/>
              <a:ea typeface="Arial" charset="0"/>
              <a:cs typeface="Arial" charset="0"/>
            </a:endParaRPr>
          </a:p>
        </p:txBody>
      </p:sp>
      <p:pic>
        <p:nvPicPr>
          <p:cNvPr id="3" name="Picture 2">
            <a:extLst>
              <a:ext uri="{FF2B5EF4-FFF2-40B4-BE49-F238E27FC236}">
                <a16:creationId xmlns:a16="http://schemas.microsoft.com/office/drawing/2014/main" xmlns="" id="{5FC9FD34-B163-4429-AB9F-7C1DE66651B0}"/>
              </a:ext>
            </a:extLst>
          </p:cNvPr>
          <p:cNvPicPr>
            <a:picLocks noChangeAspect="1"/>
          </p:cNvPicPr>
          <p:nvPr/>
        </p:nvPicPr>
        <p:blipFill>
          <a:blip r:embed="rId8"/>
          <a:stretch>
            <a:fillRect/>
          </a:stretch>
        </p:blipFill>
        <p:spPr>
          <a:xfrm>
            <a:off x="-27515" y="743851"/>
            <a:ext cx="1380065" cy="8847822"/>
          </a:xfrm>
          <a:prstGeom prst="rect">
            <a:avLst/>
          </a:prstGeom>
        </p:spPr>
      </p:pic>
      <p:sp>
        <p:nvSpPr>
          <p:cNvPr id="7" name="Rectangle 6">
            <a:extLst>
              <a:ext uri="{FF2B5EF4-FFF2-40B4-BE49-F238E27FC236}">
                <a16:creationId xmlns:a16="http://schemas.microsoft.com/office/drawing/2014/main" xmlns="" id="{3A343011-2EAF-48E2-A4E5-35D0A5FD6090}"/>
              </a:ext>
            </a:extLst>
          </p:cNvPr>
          <p:cNvSpPr/>
          <p:nvPr/>
        </p:nvSpPr>
        <p:spPr>
          <a:xfrm>
            <a:off x="-28577" y="1172130"/>
            <a:ext cx="301532" cy="917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xmlns="" id="{8FE79756-11C8-4DEE-AF84-82DF2013975B}"/>
              </a:ext>
            </a:extLst>
          </p:cNvPr>
          <p:cNvPicPr>
            <a:picLocks noChangeAspect="1"/>
          </p:cNvPicPr>
          <p:nvPr/>
        </p:nvPicPr>
        <p:blipFill>
          <a:blip r:embed="rId9"/>
          <a:stretch>
            <a:fillRect/>
          </a:stretch>
        </p:blipFill>
        <p:spPr>
          <a:xfrm>
            <a:off x="76199" y="1172130"/>
            <a:ext cx="1223065" cy="917557"/>
          </a:xfrm>
          <a:prstGeom prst="roundRect">
            <a:avLst/>
          </a:prstGeom>
        </p:spPr>
      </p:pic>
      <p:sp>
        <p:nvSpPr>
          <p:cNvPr id="9" name="TextBox 8">
            <a:extLst>
              <a:ext uri="{FF2B5EF4-FFF2-40B4-BE49-F238E27FC236}">
                <a16:creationId xmlns:a16="http://schemas.microsoft.com/office/drawing/2014/main" xmlns="" id="{EE986F14-7BB1-4ED7-B758-C21E4F6BE7B9}"/>
              </a:ext>
            </a:extLst>
          </p:cNvPr>
          <p:cNvSpPr txBox="1"/>
          <p:nvPr/>
        </p:nvSpPr>
        <p:spPr>
          <a:xfrm>
            <a:off x="3247322" y="2733675"/>
            <a:ext cx="3210628" cy="1548268"/>
          </a:xfrm>
          <a:prstGeom prst="rect">
            <a:avLst/>
          </a:prstGeom>
          <a:noFill/>
        </p:spPr>
        <p:txBody>
          <a:bodyPr wrap="square" rtlCol="0">
            <a:spAutoFit/>
          </a:bodyPr>
          <a:lstStyle/>
          <a:p>
            <a:endParaRPr lang="en-GB" dirty="0"/>
          </a:p>
        </p:txBody>
      </p:sp>
      <p:graphicFrame>
        <p:nvGraphicFramePr>
          <p:cNvPr id="18" name="Table 17">
            <a:extLst>
              <a:ext uri="{FF2B5EF4-FFF2-40B4-BE49-F238E27FC236}">
                <a16:creationId xmlns:a16="http://schemas.microsoft.com/office/drawing/2014/main" xmlns="" id="{CF768FA7-540D-4102-88C1-10586B27F475}"/>
              </a:ext>
            </a:extLst>
          </p:cNvPr>
          <p:cNvGraphicFramePr>
            <a:graphicFrameLocks noGrp="1"/>
          </p:cNvGraphicFramePr>
          <p:nvPr>
            <p:extLst>
              <p:ext uri="{D42A27DB-BD31-4B8C-83A1-F6EECF244321}">
                <p14:modId xmlns:p14="http://schemas.microsoft.com/office/powerpoint/2010/main" val="2966057878"/>
              </p:ext>
            </p:extLst>
          </p:nvPr>
        </p:nvGraphicFramePr>
        <p:xfrm>
          <a:off x="3429000" y="2569915"/>
          <a:ext cx="2784559" cy="1348105"/>
        </p:xfrm>
        <a:graphic>
          <a:graphicData uri="http://schemas.openxmlformats.org/drawingml/2006/table">
            <a:tbl>
              <a:tblPr firstRow="1" firstCol="1" bandRow="1">
                <a:tableStyleId>{5C22544A-7EE6-4342-B048-85BDC9FD1C3A}</a:tableStyleId>
              </a:tblPr>
              <a:tblGrid>
                <a:gridCol w="2784559">
                  <a:extLst>
                    <a:ext uri="{9D8B030D-6E8A-4147-A177-3AD203B41FA5}">
                      <a16:colId xmlns:a16="http://schemas.microsoft.com/office/drawing/2014/main" xmlns="" val="830612081"/>
                    </a:ext>
                  </a:extLst>
                </a:gridCol>
              </a:tblGrid>
              <a:tr h="368306">
                <a:tc>
                  <a:txBody>
                    <a:bodyPr/>
                    <a:lstStyle/>
                    <a:p>
                      <a:pPr>
                        <a:lnSpc>
                          <a:spcPct val="107000"/>
                        </a:lnSpc>
                        <a:spcAft>
                          <a:spcPts val="0"/>
                        </a:spcAft>
                      </a:pPr>
                      <a:r>
                        <a:rPr lang="en-GB" sz="1100" dirty="0">
                          <a:effectLst/>
                        </a:rPr>
                        <a:t>% of staff saw the following changes in pupil behaviour after physical activity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05475365"/>
                  </a:ext>
                </a:extLst>
              </a:tr>
              <a:tr h="204470">
                <a:tc>
                  <a:txBody>
                    <a:bodyPr/>
                    <a:lstStyle/>
                    <a:p>
                      <a:pPr>
                        <a:lnSpc>
                          <a:spcPct val="107000"/>
                        </a:lnSpc>
                        <a:spcAft>
                          <a:spcPts val="0"/>
                        </a:spcAft>
                      </a:pPr>
                      <a:r>
                        <a:rPr lang="en-GB" sz="1100" dirty="0">
                          <a:effectLst/>
                        </a:rPr>
                        <a:t>More alert and ready to learn 83%</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975698708"/>
                  </a:ext>
                </a:extLst>
              </a:tr>
              <a:tr h="204470">
                <a:tc>
                  <a:txBody>
                    <a:bodyPr/>
                    <a:lstStyle/>
                    <a:p>
                      <a:pPr>
                        <a:lnSpc>
                          <a:spcPct val="107000"/>
                        </a:lnSpc>
                        <a:spcAft>
                          <a:spcPts val="0"/>
                        </a:spcAft>
                      </a:pPr>
                      <a:r>
                        <a:rPr lang="en-GB" sz="1100" dirty="0">
                          <a:effectLst/>
                        </a:rPr>
                        <a:t>Better engaged in lessons 67%</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791775111"/>
                  </a:ext>
                </a:extLst>
              </a:tr>
              <a:tr h="204470">
                <a:tc>
                  <a:txBody>
                    <a:bodyPr/>
                    <a:lstStyle/>
                    <a:p>
                      <a:pPr>
                        <a:lnSpc>
                          <a:spcPct val="107000"/>
                        </a:lnSpc>
                        <a:spcAft>
                          <a:spcPts val="0"/>
                        </a:spcAft>
                      </a:pPr>
                      <a:r>
                        <a:rPr lang="en-GB" sz="1100" dirty="0">
                          <a:effectLst/>
                        </a:rPr>
                        <a:t>Happier 100%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06837267"/>
                  </a:ext>
                </a:extLst>
              </a:tr>
              <a:tr h="204470">
                <a:tc>
                  <a:txBody>
                    <a:bodyPr/>
                    <a:lstStyle/>
                    <a:p>
                      <a:pPr>
                        <a:lnSpc>
                          <a:spcPct val="107000"/>
                        </a:lnSpc>
                        <a:spcAft>
                          <a:spcPts val="0"/>
                        </a:spcAft>
                      </a:pPr>
                      <a:r>
                        <a:rPr lang="en-GB" sz="1100" dirty="0">
                          <a:effectLst/>
                        </a:rPr>
                        <a:t>Increased stamina 100%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99392692"/>
                  </a:ext>
                </a:extLst>
              </a:tr>
            </a:tbl>
          </a:graphicData>
        </a:graphic>
      </p:graphicFrame>
      <p:sp>
        <p:nvSpPr>
          <p:cNvPr id="23" name="Callout: Line 22">
            <a:extLst>
              <a:ext uri="{FF2B5EF4-FFF2-40B4-BE49-F238E27FC236}">
                <a16:creationId xmlns:a16="http://schemas.microsoft.com/office/drawing/2014/main" xmlns="" id="{DCF3D0E6-48E4-4E44-8054-4C4CA959DE2E}"/>
              </a:ext>
            </a:extLst>
          </p:cNvPr>
          <p:cNvSpPr/>
          <p:nvPr/>
        </p:nvSpPr>
        <p:spPr>
          <a:xfrm>
            <a:off x="3207411" y="5237497"/>
            <a:ext cx="3069257" cy="1233792"/>
          </a:xfrm>
          <a:prstGeom prst="borderCallout1">
            <a:avLst>
              <a:gd name="adj1" fmla="val 42136"/>
              <a:gd name="adj2" fmla="val -28706"/>
              <a:gd name="adj3" fmla="val 44727"/>
              <a:gd name="adj4" fmla="val -4267"/>
            </a:avLst>
          </a:prstGeom>
          <a:solidFill>
            <a:srgbClr val="EF8C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t>83 % of staff said they felt more confident to deliver physical activity as a result of the Active school programme</a:t>
            </a:r>
          </a:p>
          <a:p>
            <a:endParaRPr lang="en-GB" sz="1000" dirty="0"/>
          </a:p>
          <a:p>
            <a:r>
              <a:rPr lang="en-GB" sz="1000" dirty="0">
                <a:latin typeface="Calibri" panose="020F0502020204030204" pitchFamily="34" charset="0"/>
                <a:ea typeface="Calibri" panose="020F0502020204030204" pitchFamily="34" charset="0"/>
                <a:cs typeface="Times New Roman" panose="02020603050405020304" pitchFamily="18" charset="0"/>
              </a:rPr>
              <a:t>Physical Literacy training delivered to key staff and all staff reported feeling more confident to support pupil’s physical literacy</a:t>
            </a:r>
          </a:p>
          <a:p>
            <a:endParaRPr lang="en-GB" sz="1000" dirty="0"/>
          </a:p>
        </p:txBody>
      </p:sp>
      <p:sp>
        <p:nvSpPr>
          <p:cNvPr id="27" name="Callout: Line 26">
            <a:extLst>
              <a:ext uri="{FF2B5EF4-FFF2-40B4-BE49-F238E27FC236}">
                <a16:creationId xmlns:a16="http://schemas.microsoft.com/office/drawing/2014/main" xmlns="" id="{0B7C0DB7-D57B-4870-A6D7-E5EAD02849C3}"/>
              </a:ext>
            </a:extLst>
          </p:cNvPr>
          <p:cNvSpPr/>
          <p:nvPr/>
        </p:nvSpPr>
        <p:spPr>
          <a:xfrm>
            <a:off x="2965069" y="7324397"/>
            <a:ext cx="3480634" cy="2322941"/>
          </a:xfrm>
          <a:prstGeom prst="borderCallout1">
            <a:avLst>
              <a:gd name="adj1" fmla="val 39399"/>
              <a:gd name="adj2" fmla="val -1291"/>
              <a:gd name="adj3" fmla="val 38334"/>
              <a:gd name="adj4" fmla="val -11165"/>
            </a:avLst>
          </a:prstGeom>
          <a:solidFill>
            <a:srgbClr val="EF8C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endParaRPr lang="en-GB" sz="9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Two staff meetings to increase staff knowledge and understanding of the importance of physical activity and ways to increase physical activity  across the school day</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Physical Literacy/Play to Learn and </a:t>
            </a:r>
            <a:r>
              <a:rPr lang="en-GB" sz="900" dirty="0" err="1">
                <a:latin typeface="Calibri" panose="020F0502020204030204" pitchFamily="34" charset="0"/>
                <a:ea typeface="Calibri" panose="020F0502020204030204" pitchFamily="34" charset="0"/>
                <a:cs typeface="Times New Roman" panose="02020603050405020304" pitchFamily="18" charset="0"/>
              </a:rPr>
              <a:t>Rammie’s</a:t>
            </a:r>
            <a:r>
              <a:rPr lang="en-GB" sz="900" dirty="0">
                <a:latin typeface="Calibri" panose="020F0502020204030204" pitchFamily="34" charset="0"/>
                <a:ea typeface="Calibri" panose="020F0502020204030204" pitchFamily="34" charset="0"/>
                <a:cs typeface="Times New Roman" panose="02020603050405020304" pitchFamily="18" charset="0"/>
              </a:rPr>
              <a:t> Little Movers delivered in school with KS1 staff</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Daily Mile running across school</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Short bursts of physical activity introduced in lessons as part of learning or an active stop</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Family fitness session run for children and their parents</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Family healthy lifestyle workshop run with parents</a:t>
            </a:r>
          </a:p>
          <a:p>
            <a:pPr>
              <a:lnSpc>
                <a:spcPct val="107000"/>
              </a:lnSpc>
              <a:spcAft>
                <a:spcPts val="800"/>
              </a:spcAft>
            </a:pPr>
            <a:r>
              <a:rPr lang="en-GB" sz="900" dirty="0">
                <a:latin typeface="Calibri" panose="020F0502020204030204" pitchFamily="34" charset="0"/>
                <a:ea typeface="Calibri" panose="020F0502020204030204" pitchFamily="34" charset="0"/>
                <a:cs typeface="Times New Roman" panose="02020603050405020304" pitchFamily="18" charset="0"/>
              </a:rPr>
              <a:t>New lunchtime games introduced as part of </a:t>
            </a:r>
            <a:r>
              <a:rPr lang="en-GB" sz="900" dirty="0" err="1">
                <a:latin typeface="Calibri" panose="020F0502020204030204" pitchFamily="34" charset="0"/>
                <a:ea typeface="Calibri" panose="020F0502020204030204" pitchFamily="34" charset="0"/>
                <a:cs typeface="Times New Roman" panose="02020603050405020304" pitchFamily="18" charset="0"/>
              </a:rPr>
              <a:t>Rammie’s</a:t>
            </a:r>
            <a:r>
              <a:rPr lang="en-GB" sz="900" dirty="0">
                <a:latin typeface="Calibri" panose="020F0502020204030204" pitchFamily="34" charset="0"/>
                <a:ea typeface="Calibri" panose="020F0502020204030204" pitchFamily="34" charset="0"/>
                <a:cs typeface="Times New Roman" panose="02020603050405020304" pitchFamily="18" charset="0"/>
              </a:rPr>
              <a:t> Healthy Heroes</a:t>
            </a:r>
          </a:p>
          <a:p>
            <a:pPr>
              <a:lnSpc>
                <a:spcPct val="107000"/>
              </a:lnSpc>
              <a:spcAft>
                <a:spcPts val="800"/>
              </a:spcAft>
            </a:pPr>
            <a:endParaRPr lang="en-GB" sz="1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3350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9844"/>
            <a:ext cx="6556031" cy="887058"/>
          </a:xfrm>
        </p:spPr>
        <p:txBody>
          <a:bodyPr>
            <a:noAutofit/>
          </a:bodyPr>
          <a:lstStyle/>
          <a:p>
            <a:r>
              <a:rPr lang="en-US" sz="2800" b="1" dirty="0">
                <a:solidFill>
                  <a:srgbClr val="67C8F0"/>
                </a:solidFill>
                <a:latin typeface="Arial Black" charset="0"/>
                <a:ea typeface="Arial" charset="0"/>
                <a:cs typeface="Arial" charset="0"/>
              </a:rPr>
              <a:t>Active school report </a:t>
            </a:r>
            <a:endParaRPr lang="en-US" sz="1800" dirty="0">
              <a:solidFill>
                <a:srgbClr val="67C8F0"/>
              </a:solidFill>
              <a:latin typeface="Arial" charset="0"/>
              <a:ea typeface="Arial" charset="0"/>
              <a:cs typeface="Arial" charset="0"/>
            </a:endParaRPr>
          </a:p>
        </p:txBody>
      </p:sp>
      <p:pic>
        <p:nvPicPr>
          <p:cNvPr id="3" name="Picture 2">
            <a:extLst>
              <a:ext uri="{FF2B5EF4-FFF2-40B4-BE49-F238E27FC236}">
                <a16:creationId xmlns:a16="http://schemas.microsoft.com/office/drawing/2014/main" xmlns="" id="{5FC9FD34-B163-4429-AB9F-7C1DE66651B0}"/>
              </a:ext>
            </a:extLst>
          </p:cNvPr>
          <p:cNvPicPr>
            <a:picLocks noChangeAspect="1"/>
          </p:cNvPicPr>
          <p:nvPr/>
        </p:nvPicPr>
        <p:blipFill>
          <a:blip r:embed="rId3"/>
          <a:stretch>
            <a:fillRect/>
          </a:stretch>
        </p:blipFill>
        <p:spPr>
          <a:xfrm>
            <a:off x="-27515" y="743851"/>
            <a:ext cx="1380065" cy="8847822"/>
          </a:xfrm>
          <a:prstGeom prst="rect">
            <a:avLst/>
          </a:prstGeom>
        </p:spPr>
      </p:pic>
      <p:sp>
        <p:nvSpPr>
          <p:cNvPr id="7" name="Rectangle 6">
            <a:extLst>
              <a:ext uri="{FF2B5EF4-FFF2-40B4-BE49-F238E27FC236}">
                <a16:creationId xmlns:a16="http://schemas.microsoft.com/office/drawing/2014/main" xmlns="" id="{3A343011-2EAF-48E2-A4E5-35D0A5FD6090}"/>
              </a:ext>
            </a:extLst>
          </p:cNvPr>
          <p:cNvSpPr/>
          <p:nvPr/>
        </p:nvSpPr>
        <p:spPr>
          <a:xfrm>
            <a:off x="-28577" y="1172130"/>
            <a:ext cx="301532" cy="917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1" name="Table 10">
            <a:extLst>
              <a:ext uri="{FF2B5EF4-FFF2-40B4-BE49-F238E27FC236}">
                <a16:creationId xmlns:a16="http://schemas.microsoft.com/office/drawing/2014/main" xmlns="" id="{20E8CB46-FA24-4089-A991-608026B47D83}"/>
              </a:ext>
            </a:extLst>
          </p:cNvPr>
          <p:cNvGraphicFramePr>
            <a:graphicFrameLocks noGrp="1"/>
          </p:cNvGraphicFramePr>
          <p:nvPr>
            <p:extLst>
              <p:ext uri="{D42A27DB-BD31-4B8C-83A1-F6EECF244321}">
                <p14:modId xmlns:p14="http://schemas.microsoft.com/office/powerpoint/2010/main" val="2562795757"/>
              </p:ext>
            </p:extLst>
          </p:nvPr>
        </p:nvGraphicFramePr>
        <p:xfrm>
          <a:off x="1457327" y="743851"/>
          <a:ext cx="5174903" cy="9331040"/>
        </p:xfrm>
        <a:graphic>
          <a:graphicData uri="http://schemas.openxmlformats.org/drawingml/2006/table">
            <a:tbl>
              <a:tblPr firstRow="1" bandRow="1">
                <a:tableStyleId>{17292A2E-F333-43FB-9621-5CBBE7FDCDCB}</a:tableStyleId>
              </a:tblPr>
              <a:tblGrid>
                <a:gridCol w="3799008">
                  <a:extLst>
                    <a:ext uri="{9D8B030D-6E8A-4147-A177-3AD203B41FA5}">
                      <a16:colId xmlns:a16="http://schemas.microsoft.com/office/drawing/2014/main" xmlns="" val="3300990576"/>
                    </a:ext>
                  </a:extLst>
                </a:gridCol>
                <a:gridCol w="1375895">
                  <a:extLst>
                    <a:ext uri="{9D8B030D-6E8A-4147-A177-3AD203B41FA5}">
                      <a16:colId xmlns:a16="http://schemas.microsoft.com/office/drawing/2014/main" xmlns="" val="3379208887"/>
                    </a:ext>
                  </a:extLst>
                </a:gridCol>
              </a:tblGrid>
              <a:tr h="629444">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dirty="0"/>
                        <a:t>Active schools programme – Impact</a:t>
                      </a:r>
                    </a:p>
                    <a:p>
                      <a:endParaRPr lang="en-GB" sz="1600" dirty="0"/>
                    </a:p>
                  </a:txBody>
                  <a:tcPr>
                    <a:solidFill>
                      <a:srgbClr val="00B0F0"/>
                    </a:solidFill>
                  </a:tcPr>
                </a:tc>
                <a:tc hMerge="1">
                  <a:txBody>
                    <a:bodyPr/>
                    <a:lstStyle/>
                    <a:p>
                      <a:endParaRPr lang="en-GB"/>
                    </a:p>
                  </a:txBody>
                  <a:tcPr/>
                </a:tc>
                <a:extLst>
                  <a:ext uri="{0D108BD9-81ED-4DB2-BD59-A6C34878D82A}">
                    <a16:rowId xmlns:a16="http://schemas.microsoft.com/office/drawing/2014/main" xmlns="" val="2761807586"/>
                  </a:ext>
                </a:extLst>
              </a:tr>
              <a:tr h="0">
                <a:tc>
                  <a:txBody>
                    <a:bodyPr/>
                    <a:lstStyle/>
                    <a:p>
                      <a:pPr marL="0" indent="0">
                        <a:buFont typeface="Arial" panose="020B0604020202020204" pitchFamily="34" charset="0"/>
                        <a:buNone/>
                      </a:pPr>
                      <a:endParaRPr lang="en-GB" sz="1200" b="1" dirty="0"/>
                    </a:p>
                  </a:txBody>
                  <a:tcPr anchor="ctr"/>
                </a:tc>
                <a:tc>
                  <a:txBody>
                    <a:bodyPr/>
                    <a:lstStyle/>
                    <a:p>
                      <a:endParaRPr lang="en-GB" sz="1200" baseline="0" dirty="0"/>
                    </a:p>
                  </a:txBody>
                  <a:tcPr/>
                </a:tc>
                <a:extLst>
                  <a:ext uri="{0D108BD9-81ED-4DB2-BD59-A6C34878D82A}">
                    <a16:rowId xmlns:a16="http://schemas.microsoft.com/office/drawing/2014/main" xmlns="" val="426601698"/>
                  </a:ext>
                </a:extLst>
              </a:tr>
              <a:tr h="7724998">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mn-lt"/>
                          <a:ea typeface="+mn-ea"/>
                          <a:cs typeface="+mn-cs"/>
                        </a:rPr>
                        <a:t>Key indicator 4: </a:t>
                      </a:r>
                      <a:r>
                        <a:rPr lang="en-US" sz="1100" kern="1200" dirty="0">
                          <a:solidFill>
                            <a:schemeClr val="tx1"/>
                          </a:solidFill>
                          <a:effectLst/>
                          <a:latin typeface="+mn-lt"/>
                          <a:ea typeface="+mn-ea"/>
                          <a:cs typeface="+mn-cs"/>
                        </a:rPr>
                        <a:t>Broader experience of a range of sports and activities offered to all pupils</a:t>
                      </a:r>
                      <a:endParaRPr lang="en-GB" sz="1100"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pPr>
                        <a:lnSpc>
                          <a:spcPct val="107000"/>
                        </a:lnSpc>
                        <a:spcAft>
                          <a:spcPts val="800"/>
                        </a:spcAft>
                      </a:pPr>
                      <a:r>
                        <a:rPr lang="en-GB" sz="1400" dirty="0">
                          <a:latin typeface="Calibri" panose="020F0502020204030204" pitchFamily="34" charset="0"/>
                          <a:ea typeface="Calibri" panose="020F0502020204030204" pitchFamily="34" charset="0"/>
                          <a:cs typeface="Times New Roman" panose="02020603050405020304" pitchFamily="18" charset="0"/>
                        </a:rPr>
                        <a:t> </a:t>
                      </a:r>
                      <a:r>
                        <a:rPr lang="en-GB" sz="1200" dirty="0">
                          <a:latin typeface="Calibri" panose="020F0502020204030204" pitchFamily="34" charset="0"/>
                          <a:ea typeface="Calibri" panose="020F0502020204030204" pitchFamily="34" charset="0"/>
                          <a:cs typeface="Times New Roman" panose="02020603050405020304" pitchFamily="18" charset="0"/>
                        </a:rPr>
                        <a:t>- 41 children attended </a:t>
                      </a:r>
                      <a:r>
                        <a:rPr lang="en-GB" sz="1200" dirty="0" err="1">
                          <a:latin typeface="Calibri" panose="020F0502020204030204" pitchFamily="34" charset="0"/>
                          <a:ea typeface="Calibri" panose="020F0502020204030204" pitchFamily="34" charset="0"/>
                          <a:cs typeface="Times New Roman" panose="02020603050405020304" pitchFamily="18" charset="0"/>
                        </a:rPr>
                        <a:t>Rammie’s</a:t>
                      </a:r>
                      <a:r>
                        <a:rPr lang="en-GB" sz="1200" dirty="0">
                          <a:latin typeface="Calibri" panose="020F0502020204030204" pitchFamily="34" charset="0"/>
                          <a:ea typeface="Calibri" panose="020F0502020204030204" pitchFamily="34" charset="0"/>
                          <a:cs typeface="Times New Roman" panose="02020603050405020304" pitchFamily="18" charset="0"/>
                        </a:rPr>
                        <a:t> Healthy Hero lunchtime club</a:t>
                      </a:r>
                    </a:p>
                    <a:p>
                      <a:pPr>
                        <a:lnSpc>
                          <a:spcPct val="107000"/>
                        </a:lnSpc>
                        <a:spcAft>
                          <a:spcPts val="800"/>
                        </a:spcAft>
                      </a:pPr>
                      <a:r>
                        <a:rPr lang="en-GB" sz="1200" dirty="0">
                          <a:latin typeface="Calibri" panose="020F0502020204030204" pitchFamily="34" charset="0"/>
                          <a:ea typeface="Calibri" panose="020F0502020204030204" pitchFamily="34" charset="0"/>
                          <a:cs typeface="Times New Roman" panose="02020603050405020304" pitchFamily="18" charset="0"/>
                        </a:rPr>
                        <a:t> - 38 children attend the Live IT child weight management programme</a:t>
                      </a:r>
                    </a:p>
                    <a:p>
                      <a:pPr>
                        <a:lnSpc>
                          <a:spcPct val="107000"/>
                        </a:lnSpc>
                        <a:spcAft>
                          <a:spcPts val="800"/>
                        </a:spcAft>
                      </a:pPr>
                      <a:r>
                        <a:rPr lang="en-GB" sz="1200" dirty="0">
                          <a:latin typeface="Calibri" panose="020F0502020204030204" pitchFamily="34" charset="0"/>
                          <a:ea typeface="Calibri" panose="020F0502020204030204" pitchFamily="34" charset="0"/>
                          <a:cs typeface="Times New Roman" panose="02020603050405020304" pitchFamily="18" charset="0"/>
                        </a:rPr>
                        <a:t>Staff said: </a:t>
                      </a: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r>
                        <a:rPr lang="en-GB" sz="135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Parents said:</a:t>
                      </a:r>
                    </a:p>
                    <a:p>
                      <a:endParaRPr lang="en-GB" sz="1350" kern="1200" dirty="0">
                        <a:solidFill>
                          <a:schemeClr val="tx1"/>
                        </a:solidFill>
                        <a:effectLst/>
                        <a:latin typeface="+mn-lt"/>
                        <a:ea typeface="+mn-ea"/>
                        <a:cs typeface="+mn-cs"/>
                      </a:endParaRPr>
                    </a:p>
                    <a:p>
                      <a:endParaRPr lang="en-GB" sz="1600" b="1" kern="1200" dirty="0">
                        <a:solidFill>
                          <a:schemeClr val="accent4">
                            <a:lumMod val="60000"/>
                            <a:lumOff val="40000"/>
                          </a:schemeClr>
                        </a:solidFill>
                        <a:effectLst/>
                        <a:latin typeface="+mn-lt"/>
                        <a:ea typeface="+mn-ea"/>
                        <a:cs typeface="+mn-cs"/>
                      </a:endParaRPr>
                    </a:p>
                    <a:p>
                      <a:endParaRPr lang="en-GB" sz="1350"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xmlns="" val="2755440864"/>
                  </a:ext>
                </a:extLst>
              </a:tr>
            </a:tbl>
          </a:graphicData>
        </a:graphic>
      </p:graphicFrame>
      <p:pic>
        <p:nvPicPr>
          <p:cNvPr id="5" name="Picture 4">
            <a:extLst>
              <a:ext uri="{FF2B5EF4-FFF2-40B4-BE49-F238E27FC236}">
                <a16:creationId xmlns:a16="http://schemas.microsoft.com/office/drawing/2014/main" xmlns="" id="{8FE79756-11C8-4DEE-AF84-82DF2013975B}"/>
              </a:ext>
            </a:extLst>
          </p:cNvPr>
          <p:cNvPicPr>
            <a:picLocks noChangeAspect="1"/>
          </p:cNvPicPr>
          <p:nvPr/>
        </p:nvPicPr>
        <p:blipFill>
          <a:blip r:embed="rId4"/>
          <a:stretch>
            <a:fillRect/>
          </a:stretch>
        </p:blipFill>
        <p:spPr>
          <a:xfrm>
            <a:off x="76199" y="1172130"/>
            <a:ext cx="1223065" cy="917557"/>
          </a:xfrm>
          <a:prstGeom prst="roundRect">
            <a:avLst/>
          </a:prstGeom>
        </p:spPr>
      </p:pic>
      <p:sp>
        <p:nvSpPr>
          <p:cNvPr id="9" name="TextBox 8">
            <a:extLst>
              <a:ext uri="{FF2B5EF4-FFF2-40B4-BE49-F238E27FC236}">
                <a16:creationId xmlns:a16="http://schemas.microsoft.com/office/drawing/2014/main" xmlns="" id="{E80D697F-851B-4D54-B008-E1455BBE7B71}"/>
              </a:ext>
            </a:extLst>
          </p:cNvPr>
          <p:cNvSpPr txBox="1"/>
          <p:nvPr/>
        </p:nvSpPr>
        <p:spPr>
          <a:xfrm>
            <a:off x="1752604" y="5951331"/>
            <a:ext cx="2989436" cy="1798575"/>
          </a:xfrm>
          <a:prstGeom prst="rect">
            <a:avLst/>
          </a:prstGeom>
          <a:noFill/>
        </p:spPr>
        <p:txBody>
          <a:bodyPr wrap="square" rtlCol="0">
            <a:spAutoFit/>
          </a:bodyPr>
          <a:lstStyle/>
          <a:p>
            <a:endParaRPr lang="en-GB" dirty="0"/>
          </a:p>
        </p:txBody>
      </p:sp>
      <p:sp>
        <p:nvSpPr>
          <p:cNvPr id="4" name="Speech Bubble: Rectangle 3">
            <a:extLst>
              <a:ext uri="{FF2B5EF4-FFF2-40B4-BE49-F238E27FC236}">
                <a16:creationId xmlns:a16="http://schemas.microsoft.com/office/drawing/2014/main" xmlns="" id="{7851A29A-39E1-4042-B6CF-29E2B0BFF790}"/>
              </a:ext>
            </a:extLst>
          </p:cNvPr>
          <p:cNvSpPr/>
          <p:nvPr/>
        </p:nvSpPr>
        <p:spPr>
          <a:xfrm>
            <a:off x="2340432" y="3160871"/>
            <a:ext cx="4039103" cy="1423534"/>
          </a:xfrm>
          <a:prstGeom prst="wedgeRectCallout">
            <a:avLst>
              <a:gd name="adj1" fmla="val -67538"/>
              <a:gd name="adj2" fmla="val -2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t>‘The fact that it is Derby County has had a high impact on increasing children’s physical activity levels’</a:t>
            </a:r>
          </a:p>
          <a:p>
            <a:r>
              <a:rPr lang="en-GB" sz="1100" dirty="0"/>
              <a:t>‘Children have really benefited from being outside more and they look forward to being active’</a:t>
            </a:r>
          </a:p>
          <a:p>
            <a:r>
              <a:rPr lang="en-GB" sz="1100" dirty="0"/>
              <a:t>‘I’ve seen an increased level of fitness, the children now understand that you are meant to feel hot and puffed out’</a:t>
            </a:r>
          </a:p>
          <a:p>
            <a:r>
              <a:rPr lang="en-GB" sz="1100" dirty="0"/>
              <a:t>‘There is less fussing in lessons after being active’</a:t>
            </a:r>
          </a:p>
        </p:txBody>
      </p:sp>
      <p:sp>
        <p:nvSpPr>
          <p:cNvPr id="6" name="Speech Bubble: Rectangle 5">
            <a:extLst>
              <a:ext uri="{FF2B5EF4-FFF2-40B4-BE49-F238E27FC236}">
                <a16:creationId xmlns:a16="http://schemas.microsoft.com/office/drawing/2014/main" xmlns="" id="{F91BA89E-283B-430E-8C7A-26E7BA790BD2}"/>
              </a:ext>
            </a:extLst>
          </p:cNvPr>
          <p:cNvSpPr/>
          <p:nvPr/>
        </p:nvSpPr>
        <p:spPr>
          <a:xfrm>
            <a:off x="2684463" y="5166278"/>
            <a:ext cx="2893839" cy="1246554"/>
          </a:xfrm>
          <a:prstGeom prst="wedgeRectCallout">
            <a:avLst>
              <a:gd name="adj1" fmla="val -72782"/>
              <a:gd name="adj2" fmla="val -236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t>The best bits about the parent workshop was</a:t>
            </a:r>
            <a:r>
              <a:rPr lang="en-GB" sz="1100" dirty="0"/>
              <a:t>:</a:t>
            </a:r>
          </a:p>
          <a:p>
            <a:r>
              <a:rPr lang="en-GB" sz="1100" dirty="0"/>
              <a:t>‘when my child tried spinach’</a:t>
            </a:r>
          </a:p>
          <a:p>
            <a:r>
              <a:rPr lang="en-GB" sz="1100" dirty="0"/>
              <a:t>‘Making and eating different healthy foods’</a:t>
            </a:r>
          </a:p>
          <a:p>
            <a:r>
              <a:rPr lang="en-GB" sz="1100" dirty="0"/>
              <a:t>Making our own food with the children</a:t>
            </a:r>
            <a:r>
              <a:rPr lang="en-GB" dirty="0"/>
              <a:t>’</a:t>
            </a:r>
          </a:p>
          <a:p>
            <a:r>
              <a:rPr lang="en-GB" sz="1100" dirty="0"/>
              <a:t>‘The bush tucker trial’ </a:t>
            </a:r>
          </a:p>
          <a:p>
            <a:r>
              <a:rPr lang="en-GB" sz="1100" dirty="0"/>
              <a:t>‘Seeing the amount of sugar in the foods’</a:t>
            </a:r>
          </a:p>
        </p:txBody>
      </p:sp>
      <p:sp>
        <p:nvSpPr>
          <p:cNvPr id="12" name="Speech Bubble: Rectangle 11">
            <a:extLst>
              <a:ext uri="{FF2B5EF4-FFF2-40B4-BE49-F238E27FC236}">
                <a16:creationId xmlns:a16="http://schemas.microsoft.com/office/drawing/2014/main" xmlns="" id="{C4A43A74-2DA1-40AE-AA92-EAA6639C3D16}"/>
              </a:ext>
            </a:extLst>
          </p:cNvPr>
          <p:cNvSpPr/>
          <p:nvPr/>
        </p:nvSpPr>
        <p:spPr>
          <a:xfrm>
            <a:off x="2709603" y="6599754"/>
            <a:ext cx="2893839" cy="1019576"/>
          </a:xfrm>
          <a:prstGeom prst="wedgeRectCallout">
            <a:avLst>
              <a:gd name="adj1" fmla="val -75693"/>
              <a:gd name="adj2" fmla="val -400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t>The activity that I’ll try:</a:t>
            </a:r>
          </a:p>
          <a:p>
            <a:r>
              <a:rPr lang="en-GB" sz="1100" dirty="0"/>
              <a:t>‘Letting my son make his snacks’</a:t>
            </a:r>
          </a:p>
          <a:p>
            <a:r>
              <a:rPr lang="en-GB" sz="1100" dirty="0"/>
              <a:t>‘Blind tasting of new foods’</a:t>
            </a:r>
          </a:p>
          <a:p>
            <a:r>
              <a:rPr lang="en-GB" sz="1100" dirty="0"/>
              <a:t>‘Trying new foods with my child’</a:t>
            </a:r>
          </a:p>
        </p:txBody>
      </p:sp>
      <p:sp>
        <p:nvSpPr>
          <p:cNvPr id="13" name="Speech Bubble: Rectangle 12">
            <a:extLst>
              <a:ext uri="{FF2B5EF4-FFF2-40B4-BE49-F238E27FC236}">
                <a16:creationId xmlns:a16="http://schemas.microsoft.com/office/drawing/2014/main" xmlns="" id="{1B6DAD08-1A24-4E2F-BF66-BB29FCB4B50A}"/>
              </a:ext>
            </a:extLst>
          </p:cNvPr>
          <p:cNvSpPr/>
          <p:nvPr/>
        </p:nvSpPr>
        <p:spPr>
          <a:xfrm>
            <a:off x="2777287" y="8002116"/>
            <a:ext cx="2893839" cy="1019576"/>
          </a:xfrm>
          <a:prstGeom prst="wedgeRectCallout">
            <a:avLst>
              <a:gd name="adj1" fmla="val -75693"/>
              <a:gd name="adj2" fmla="val -400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t>It would have been even better if</a:t>
            </a:r>
            <a:r>
              <a:rPr lang="en-GB" sz="1100" dirty="0"/>
              <a:t>:</a:t>
            </a:r>
          </a:p>
          <a:p>
            <a:r>
              <a:rPr lang="en-GB" sz="1100" dirty="0"/>
              <a:t>‘I’d known this before’</a:t>
            </a:r>
          </a:p>
          <a:p>
            <a:r>
              <a:rPr lang="en-GB" sz="1100" dirty="0"/>
              <a:t>‘It could have been outside’</a:t>
            </a:r>
          </a:p>
          <a:p>
            <a:r>
              <a:rPr lang="en-GB" sz="1100" dirty="0"/>
              <a:t>‘The session was longer’</a:t>
            </a:r>
          </a:p>
        </p:txBody>
      </p:sp>
    </p:spTree>
    <p:extLst>
      <p:ext uri="{BB962C8B-B14F-4D97-AF65-F5344CB8AC3E}">
        <p14:creationId xmlns:p14="http://schemas.microsoft.com/office/powerpoint/2010/main" val="2654957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9844"/>
            <a:ext cx="6556031" cy="887058"/>
          </a:xfrm>
        </p:spPr>
        <p:txBody>
          <a:bodyPr>
            <a:noAutofit/>
          </a:bodyPr>
          <a:lstStyle/>
          <a:p>
            <a:r>
              <a:rPr lang="en-US" sz="2800" b="1" dirty="0">
                <a:solidFill>
                  <a:srgbClr val="67C8F0"/>
                </a:solidFill>
                <a:latin typeface="Arial Black" charset="0"/>
                <a:ea typeface="Arial" charset="0"/>
                <a:cs typeface="Arial" charset="0"/>
              </a:rPr>
              <a:t>Active school report </a:t>
            </a:r>
            <a:endParaRPr lang="en-US" sz="1800" dirty="0">
              <a:solidFill>
                <a:srgbClr val="67C8F0"/>
              </a:solidFill>
              <a:latin typeface="Arial" charset="0"/>
              <a:ea typeface="Arial" charset="0"/>
              <a:cs typeface="Arial" charset="0"/>
            </a:endParaRPr>
          </a:p>
        </p:txBody>
      </p:sp>
      <p:pic>
        <p:nvPicPr>
          <p:cNvPr id="3" name="Picture 2">
            <a:extLst>
              <a:ext uri="{FF2B5EF4-FFF2-40B4-BE49-F238E27FC236}">
                <a16:creationId xmlns:a16="http://schemas.microsoft.com/office/drawing/2014/main" xmlns="" id="{5FC9FD34-B163-4429-AB9F-7C1DE66651B0}"/>
              </a:ext>
            </a:extLst>
          </p:cNvPr>
          <p:cNvPicPr>
            <a:picLocks noChangeAspect="1"/>
          </p:cNvPicPr>
          <p:nvPr/>
        </p:nvPicPr>
        <p:blipFill>
          <a:blip r:embed="rId3"/>
          <a:stretch>
            <a:fillRect/>
          </a:stretch>
        </p:blipFill>
        <p:spPr>
          <a:xfrm>
            <a:off x="-27515" y="743851"/>
            <a:ext cx="1380065" cy="8847822"/>
          </a:xfrm>
          <a:prstGeom prst="rect">
            <a:avLst/>
          </a:prstGeom>
        </p:spPr>
      </p:pic>
      <p:sp>
        <p:nvSpPr>
          <p:cNvPr id="7" name="Rectangle 6">
            <a:extLst>
              <a:ext uri="{FF2B5EF4-FFF2-40B4-BE49-F238E27FC236}">
                <a16:creationId xmlns:a16="http://schemas.microsoft.com/office/drawing/2014/main" xmlns="" id="{3A343011-2EAF-48E2-A4E5-35D0A5FD6090}"/>
              </a:ext>
            </a:extLst>
          </p:cNvPr>
          <p:cNvSpPr/>
          <p:nvPr/>
        </p:nvSpPr>
        <p:spPr>
          <a:xfrm>
            <a:off x="-28577" y="1172130"/>
            <a:ext cx="301532" cy="9175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1" name="Table 10">
            <a:extLst>
              <a:ext uri="{FF2B5EF4-FFF2-40B4-BE49-F238E27FC236}">
                <a16:creationId xmlns:a16="http://schemas.microsoft.com/office/drawing/2014/main" xmlns="" id="{20E8CB46-FA24-4089-A991-608026B47D83}"/>
              </a:ext>
            </a:extLst>
          </p:cNvPr>
          <p:cNvGraphicFramePr>
            <a:graphicFrameLocks noGrp="1"/>
          </p:cNvGraphicFramePr>
          <p:nvPr>
            <p:extLst>
              <p:ext uri="{D42A27DB-BD31-4B8C-83A1-F6EECF244321}">
                <p14:modId xmlns:p14="http://schemas.microsoft.com/office/powerpoint/2010/main" val="2819750108"/>
              </p:ext>
            </p:extLst>
          </p:nvPr>
        </p:nvGraphicFramePr>
        <p:xfrm>
          <a:off x="1561041" y="743851"/>
          <a:ext cx="5174903" cy="8628762"/>
        </p:xfrm>
        <a:graphic>
          <a:graphicData uri="http://schemas.openxmlformats.org/drawingml/2006/table">
            <a:tbl>
              <a:tblPr firstRow="1" bandRow="1">
                <a:tableStyleId>{17292A2E-F333-43FB-9621-5CBBE7FDCDCB}</a:tableStyleId>
              </a:tblPr>
              <a:tblGrid>
                <a:gridCol w="3799008">
                  <a:extLst>
                    <a:ext uri="{9D8B030D-6E8A-4147-A177-3AD203B41FA5}">
                      <a16:colId xmlns:a16="http://schemas.microsoft.com/office/drawing/2014/main" xmlns="" val="3300990576"/>
                    </a:ext>
                  </a:extLst>
                </a:gridCol>
                <a:gridCol w="1375895">
                  <a:extLst>
                    <a:ext uri="{9D8B030D-6E8A-4147-A177-3AD203B41FA5}">
                      <a16:colId xmlns:a16="http://schemas.microsoft.com/office/drawing/2014/main" xmlns="" val="3379208887"/>
                    </a:ext>
                  </a:extLst>
                </a:gridCol>
              </a:tblGrid>
              <a:tr h="629444">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dirty="0"/>
                        <a:t>Active schools programme – Impact</a:t>
                      </a:r>
                    </a:p>
                    <a:p>
                      <a:endParaRPr lang="en-GB" sz="1600" dirty="0"/>
                    </a:p>
                  </a:txBody>
                  <a:tcPr>
                    <a:solidFill>
                      <a:srgbClr val="00B0F0"/>
                    </a:solidFill>
                  </a:tcPr>
                </a:tc>
                <a:tc hMerge="1">
                  <a:txBody>
                    <a:bodyPr/>
                    <a:lstStyle/>
                    <a:p>
                      <a:endParaRPr lang="en-GB"/>
                    </a:p>
                  </a:txBody>
                  <a:tcPr/>
                </a:tc>
                <a:extLst>
                  <a:ext uri="{0D108BD9-81ED-4DB2-BD59-A6C34878D82A}">
                    <a16:rowId xmlns:a16="http://schemas.microsoft.com/office/drawing/2014/main" xmlns="" val="2761807586"/>
                  </a:ext>
                </a:extLst>
              </a:tr>
              <a:tr h="0">
                <a:tc>
                  <a:txBody>
                    <a:bodyPr/>
                    <a:lstStyle/>
                    <a:p>
                      <a:pPr marL="0" indent="0">
                        <a:buFont typeface="Arial" panose="020B0604020202020204" pitchFamily="34" charset="0"/>
                        <a:buNone/>
                      </a:pPr>
                      <a:endParaRPr lang="en-GB" sz="1200" b="1" dirty="0"/>
                    </a:p>
                  </a:txBody>
                  <a:tcPr anchor="ctr"/>
                </a:tc>
                <a:tc>
                  <a:txBody>
                    <a:bodyPr/>
                    <a:lstStyle/>
                    <a:p>
                      <a:endParaRPr lang="en-GB" sz="1200" baseline="0" dirty="0"/>
                    </a:p>
                  </a:txBody>
                  <a:tcPr/>
                </a:tc>
                <a:extLst>
                  <a:ext uri="{0D108BD9-81ED-4DB2-BD59-A6C34878D82A}">
                    <a16:rowId xmlns:a16="http://schemas.microsoft.com/office/drawing/2014/main" xmlns="" val="426601698"/>
                  </a:ext>
                </a:extLst>
              </a:tr>
              <a:tr h="7724998">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mn-lt"/>
                          <a:ea typeface="+mn-ea"/>
                          <a:cs typeface="+mn-cs"/>
                        </a:rPr>
                        <a:t>Key indicator 4: </a:t>
                      </a:r>
                      <a:r>
                        <a:rPr lang="en-US" sz="1100" kern="1200" dirty="0">
                          <a:solidFill>
                            <a:schemeClr val="tx1"/>
                          </a:solidFill>
                          <a:effectLst/>
                          <a:latin typeface="+mn-lt"/>
                          <a:ea typeface="+mn-ea"/>
                          <a:cs typeface="+mn-cs"/>
                        </a:rPr>
                        <a:t>Broader experience of a range of sports and activities offered to all pupils</a:t>
                      </a:r>
                      <a:endParaRPr lang="en-GB" sz="1100" kern="1200" dirty="0">
                        <a:solidFill>
                          <a:schemeClr val="tx1"/>
                        </a:solidFill>
                        <a:effectLst/>
                        <a:latin typeface="+mn-lt"/>
                        <a:ea typeface="+mn-ea"/>
                        <a:cs typeface="+mn-cs"/>
                      </a:endParaRPr>
                    </a:p>
                    <a:p>
                      <a:endParaRPr lang="en-GB" sz="1200" b="1"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Pupils surveyed said since the Active school programme:</a:t>
                      </a: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b="1"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r>
                        <a:rPr lang="en-GB" sz="1350" kern="1200" dirty="0">
                          <a:solidFill>
                            <a:schemeClr val="tx1"/>
                          </a:solidFill>
                          <a:effectLst/>
                          <a:latin typeface="+mn-lt"/>
                          <a:ea typeface="+mn-ea"/>
                          <a:cs typeface="+mn-cs"/>
                        </a:rPr>
                        <a:t> </a:t>
                      </a:r>
                    </a:p>
                    <a:p>
                      <a:endParaRPr lang="en-GB" sz="1600" b="1" kern="1200" dirty="0">
                        <a:solidFill>
                          <a:schemeClr val="accent4">
                            <a:lumMod val="60000"/>
                            <a:lumOff val="40000"/>
                          </a:schemeClr>
                        </a:solidFill>
                        <a:effectLst/>
                        <a:latin typeface="+mn-lt"/>
                        <a:ea typeface="+mn-ea"/>
                        <a:cs typeface="+mn-cs"/>
                      </a:endParaRPr>
                    </a:p>
                    <a:p>
                      <a:endParaRPr lang="en-GB" sz="135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Example of learning from </a:t>
                      </a:r>
                      <a:r>
                        <a:rPr lang="en-GB" sz="1200" kern="1200" dirty="0" err="1">
                          <a:solidFill>
                            <a:schemeClr val="tx1"/>
                          </a:solidFill>
                          <a:effectLst/>
                          <a:latin typeface="+mn-lt"/>
                          <a:ea typeface="+mn-ea"/>
                          <a:cs typeface="+mn-cs"/>
                        </a:rPr>
                        <a:t>Rammie’s</a:t>
                      </a:r>
                      <a:r>
                        <a:rPr lang="en-GB" sz="1200" kern="1200" dirty="0">
                          <a:solidFill>
                            <a:schemeClr val="tx1"/>
                          </a:solidFill>
                          <a:effectLst/>
                          <a:latin typeface="+mn-lt"/>
                          <a:ea typeface="+mn-ea"/>
                          <a:cs typeface="+mn-cs"/>
                        </a:rPr>
                        <a:t> Healthy Heroes lunch club:</a:t>
                      </a:r>
                    </a:p>
                    <a:p>
                      <a:endParaRPr lang="en-GB" sz="1350" kern="1200" dirty="0">
                        <a:solidFill>
                          <a:schemeClr val="tx1"/>
                        </a:solidFill>
                        <a:effectLst/>
                        <a:latin typeface="+mn-lt"/>
                        <a:ea typeface="+mn-ea"/>
                        <a:cs typeface="+mn-cs"/>
                      </a:endParaRPr>
                    </a:p>
                    <a:p>
                      <a:endParaRPr lang="en-GB" sz="135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US" sz="1100" kern="1200" dirty="0">
                        <a:solidFill>
                          <a:schemeClr val="tx1"/>
                        </a:solidFill>
                        <a:effectLst/>
                        <a:latin typeface="+mn-lt"/>
                        <a:ea typeface="+mn-ea"/>
                        <a:cs typeface="+mn-cs"/>
                      </a:endParaRPr>
                    </a:p>
                    <a:p>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p>
                      <a:pPr marL="0" lvl="0" indent="0">
                        <a:lnSpc>
                          <a:spcPct val="115000"/>
                        </a:lnSpc>
                        <a:spcAft>
                          <a:spcPts val="0"/>
                        </a:spcAft>
                        <a:buFont typeface="Symbol" panose="05050102010706020507" pitchFamily="18" charset="2"/>
                        <a:buNone/>
                      </a:pPr>
                      <a:endParaRPr lang="en-GB" sz="1100" kern="1200" dirty="0">
                        <a:solidFill>
                          <a:schemeClr val="tx1"/>
                        </a:solidFill>
                        <a:effectLst/>
                        <a:latin typeface="+mn-lt"/>
                        <a:ea typeface="+mn-ea"/>
                        <a:cs typeface="+mn-cs"/>
                      </a:endParaRPr>
                    </a:p>
                  </a:txBody>
                  <a:tcPr/>
                </a:tc>
                <a:tc hMerge="1">
                  <a:txBody>
                    <a:bodyPr/>
                    <a:lstStyle/>
                    <a:p>
                      <a:endParaRPr lang="en-GB"/>
                    </a:p>
                  </a:txBody>
                  <a:tcPr/>
                </a:tc>
                <a:extLst>
                  <a:ext uri="{0D108BD9-81ED-4DB2-BD59-A6C34878D82A}">
                    <a16:rowId xmlns:a16="http://schemas.microsoft.com/office/drawing/2014/main" xmlns="" val="2755440864"/>
                  </a:ext>
                </a:extLst>
              </a:tr>
            </a:tbl>
          </a:graphicData>
        </a:graphic>
      </p:graphicFrame>
      <p:pic>
        <p:nvPicPr>
          <p:cNvPr id="5" name="Picture 4">
            <a:extLst>
              <a:ext uri="{FF2B5EF4-FFF2-40B4-BE49-F238E27FC236}">
                <a16:creationId xmlns:a16="http://schemas.microsoft.com/office/drawing/2014/main" xmlns="" id="{8FE79756-11C8-4DEE-AF84-82DF2013975B}"/>
              </a:ext>
            </a:extLst>
          </p:cNvPr>
          <p:cNvPicPr>
            <a:picLocks noChangeAspect="1"/>
          </p:cNvPicPr>
          <p:nvPr/>
        </p:nvPicPr>
        <p:blipFill>
          <a:blip r:embed="rId4"/>
          <a:stretch>
            <a:fillRect/>
          </a:stretch>
        </p:blipFill>
        <p:spPr>
          <a:xfrm>
            <a:off x="76199" y="1172130"/>
            <a:ext cx="1223065" cy="917557"/>
          </a:xfrm>
          <a:prstGeom prst="roundRect">
            <a:avLst/>
          </a:prstGeom>
        </p:spPr>
      </p:pic>
      <p:sp>
        <p:nvSpPr>
          <p:cNvPr id="9" name="TextBox 8">
            <a:extLst>
              <a:ext uri="{FF2B5EF4-FFF2-40B4-BE49-F238E27FC236}">
                <a16:creationId xmlns:a16="http://schemas.microsoft.com/office/drawing/2014/main" xmlns="" id="{E80D697F-851B-4D54-B008-E1455BBE7B71}"/>
              </a:ext>
            </a:extLst>
          </p:cNvPr>
          <p:cNvSpPr txBox="1"/>
          <p:nvPr/>
        </p:nvSpPr>
        <p:spPr>
          <a:xfrm>
            <a:off x="1752604" y="5951331"/>
            <a:ext cx="2989436" cy="1798575"/>
          </a:xfrm>
          <a:prstGeom prst="rect">
            <a:avLst/>
          </a:prstGeom>
          <a:noFill/>
        </p:spPr>
        <p:txBody>
          <a:bodyPr wrap="square" rtlCol="0">
            <a:spAutoFit/>
          </a:bodyPr>
          <a:lstStyle/>
          <a:p>
            <a:endParaRPr lang="en-GB" dirty="0"/>
          </a:p>
        </p:txBody>
      </p:sp>
      <p:graphicFrame>
        <p:nvGraphicFramePr>
          <p:cNvPr id="8" name="Table 7">
            <a:extLst>
              <a:ext uri="{FF2B5EF4-FFF2-40B4-BE49-F238E27FC236}">
                <a16:creationId xmlns:a16="http://schemas.microsoft.com/office/drawing/2014/main" xmlns="" id="{0BB7D70C-8E6C-491D-B0CA-5E0EA4DFCF66}"/>
              </a:ext>
            </a:extLst>
          </p:cNvPr>
          <p:cNvGraphicFramePr>
            <a:graphicFrameLocks noGrp="1"/>
          </p:cNvGraphicFramePr>
          <p:nvPr>
            <p:extLst>
              <p:ext uri="{D42A27DB-BD31-4B8C-83A1-F6EECF244321}">
                <p14:modId xmlns:p14="http://schemas.microsoft.com/office/powerpoint/2010/main" val="1443467645"/>
              </p:ext>
            </p:extLst>
          </p:nvPr>
        </p:nvGraphicFramePr>
        <p:xfrm>
          <a:off x="1752604" y="7114285"/>
          <a:ext cx="4726172" cy="2278380"/>
        </p:xfrm>
        <a:graphic>
          <a:graphicData uri="http://schemas.openxmlformats.org/drawingml/2006/table">
            <a:tbl>
              <a:tblPr firstRow="1" bandRow="1">
                <a:tableStyleId>{5C22544A-7EE6-4342-B048-85BDC9FD1C3A}</a:tableStyleId>
              </a:tblPr>
              <a:tblGrid>
                <a:gridCol w="4726172">
                  <a:extLst>
                    <a:ext uri="{9D8B030D-6E8A-4147-A177-3AD203B41FA5}">
                      <a16:colId xmlns:a16="http://schemas.microsoft.com/office/drawing/2014/main" xmlns="" val="2440935764"/>
                    </a:ext>
                  </a:extLst>
                </a:gridCol>
              </a:tblGrid>
              <a:tr h="281179">
                <a:tc>
                  <a:txBody>
                    <a:bodyPr/>
                    <a:lstStyle/>
                    <a:p>
                      <a:r>
                        <a:rPr lang="en-GB" sz="1600" dirty="0"/>
                        <a:t>Next Steps:</a:t>
                      </a:r>
                    </a:p>
                  </a:txBody>
                  <a:tcPr>
                    <a:solidFill>
                      <a:schemeClr val="accent4">
                        <a:lumMod val="60000"/>
                        <a:lumOff val="40000"/>
                      </a:schemeClr>
                    </a:solidFill>
                  </a:tcPr>
                </a:tc>
                <a:extLst>
                  <a:ext uri="{0D108BD9-81ED-4DB2-BD59-A6C34878D82A}">
                    <a16:rowId xmlns:a16="http://schemas.microsoft.com/office/drawing/2014/main" xmlns="" val="3788701013"/>
                  </a:ext>
                </a:extLst>
              </a:tr>
              <a:tr h="1905005">
                <a:tc>
                  <a:txBody>
                    <a:bodyPr/>
                    <a:lstStyle/>
                    <a:p>
                      <a:pPr marL="342900" indent="-342900">
                        <a:buAutoNum type="arabicParenR"/>
                      </a:pPr>
                      <a:r>
                        <a:rPr lang="en-GB" sz="1200" dirty="0"/>
                        <a:t>Share good practise from Play to Learn approach and </a:t>
                      </a:r>
                      <a:r>
                        <a:rPr lang="en-GB" sz="1200" dirty="0" err="1"/>
                        <a:t>Rammie’s</a:t>
                      </a:r>
                      <a:r>
                        <a:rPr lang="en-GB" sz="1200" dirty="0"/>
                        <a:t> Little Movers with all staff</a:t>
                      </a:r>
                    </a:p>
                    <a:p>
                      <a:pPr marL="342900" indent="-342900">
                        <a:buAutoNum type="arabicParenR"/>
                      </a:pPr>
                      <a:r>
                        <a:rPr lang="en-GB" sz="1200" dirty="0"/>
                        <a:t>Continue with the Daily Mile and short bursts as part of learning and as active brain boosts</a:t>
                      </a:r>
                    </a:p>
                    <a:p>
                      <a:pPr marL="342900" lvl="0" indent="-342900">
                        <a:buAutoNum type="arabicParenR"/>
                      </a:pPr>
                      <a:r>
                        <a:rPr lang="en-GB" sz="1200" dirty="0"/>
                        <a:t>Daily Mile class competition</a:t>
                      </a:r>
                    </a:p>
                    <a:p>
                      <a:pPr marL="342900" indent="-342900">
                        <a:buAutoNum type="arabicParenR"/>
                      </a:pPr>
                      <a:r>
                        <a:rPr lang="en-GB" sz="1200" dirty="0"/>
                        <a:t>Share findings from Active school report with all staff</a:t>
                      </a:r>
                    </a:p>
                    <a:p>
                      <a:pPr marL="342900" lvl="0" indent="-342900">
                        <a:buAutoNum type="arabicParenR"/>
                      </a:pPr>
                      <a:r>
                        <a:rPr lang="en-GB" sz="1200" dirty="0"/>
                        <a:t>Physical literacy intervention to continue</a:t>
                      </a:r>
                    </a:p>
                    <a:p>
                      <a:pPr marL="342900" lvl="0" indent="-342900">
                        <a:buAutoNum type="arabicParenR"/>
                      </a:pPr>
                      <a:r>
                        <a:rPr lang="en-GB" sz="1200" dirty="0" err="1"/>
                        <a:t>Rammie's</a:t>
                      </a:r>
                      <a:r>
                        <a:rPr lang="en-GB" sz="1200" dirty="0"/>
                        <a:t> Little Movers for next year's cohort</a:t>
                      </a:r>
                    </a:p>
                    <a:p>
                      <a:pPr marL="342900" lvl="0" indent="-342900">
                        <a:buAutoNum type="arabicParenR"/>
                      </a:pPr>
                      <a:r>
                        <a:rPr lang="en-GB" sz="1200" dirty="0" err="1"/>
                        <a:t>Rammie's</a:t>
                      </a:r>
                      <a:r>
                        <a:rPr lang="en-GB" sz="1200" dirty="0"/>
                        <a:t> Healthy Heroes 2 – focus on healthy eating</a:t>
                      </a:r>
                    </a:p>
                    <a:p>
                      <a:pPr marL="342900" indent="-342900">
                        <a:buAutoNum type="arabicParenR"/>
                      </a:pPr>
                      <a:endParaRPr lang="en-GB" dirty="0"/>
                    </a:p>
                  </a:txBody>
                  <a:tcPr/>
                </a:tc>
                <a:extLst>
                  <a:ext uri="{0D108BD9-81ED-4DB2-BD59-A6C34878D82A}">
                    <a16:rowId xmlns:a16="http://schemas.microsoft.com/office/drawing/2014/main" xmlns="" val="2699989372"/>
                  </a:ext>
                </a:extLst>
              </a:tr>
            </a:tbl>
          </a:graphicData>
        </a:graphic>
      </p:graphicFrame>
      <p:sp>
        <p:nvSpPr>
          <p:cNvPr id="12" name="Speech Bubble: Rectangle 11">
            <a:extLst>
              <a:ext uri="{FF2B5EF4-FFF2-40B4-BE49-F238E27FC236}">
                <a16:creationId xmlns:a16="http://schemas.microsoft.com/office/drawing/2014/main" xmlns="" id="{5DCE1E93-562F-4BC9-A060-3F75A47E7199}"/>
              </a:ext>
            </a:extLst>
          </p:cNvPr>
          <p:cNvSpPr/>
          <p:nvPr/>
        </p:nvSpPr>
        <p:spPr>
          <a:xfrm>
            <a:off x="2359578" y="2498613"/>
            <a:ext cx="4143375" cy="1916456"/>
          </a:xfrm>
          <a:prstGeom prst="wedgeRectCallout">
            <a:avLst>
              <a:gd name="adj1" fmla="val -67538"/>
              <a:gd name="adj2" fmla="val -287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a:t>They felt more confident to have a go at something new</a:t>
            </a:r>
          </a:p>
          <a:p>
            <a:r>
              <a:rPr lang="en-GB" sz="1100" dirty="0"/>
              <a:t>They felt fitter and stronger</a:t>
            </a:r>
          </a:p>
          <a:p>
            <a:r>
              <a:rPr lang="en-GB" sz="1100" dirty="0"/>
              <a:t>They were happier</a:t>
            </a:r>
          </a:p>
          <a:p>
            <a:r>
              <a:rPr lang="en-GB" sz="1100" dirty="0"/>
              <a:t>They enjoyed playing new games and having fun</a:t>
            </a:r>
          </a:p>
          <a:p>
            <a:r>
              <a:rPr lang="en-GB" sz="1100" dirty="0"/>
              <a:t>They’ve become more active by doing the Daily Mile, running around more at lunchtime and break and doing more exercise at home.</a:t>
            </a:r>
          </a:p>
          <a:p>
            <a:r>
              <a:rPr lang="en-GB" sz="1100" dirty="0"/>
              <a:t>Examples of some of the new things they’d tried outside of the school day were:  cheerleading, boxing, gymnastics, football, rainbow club, boy’s brigade and using the rowing machine at home.</a:t>
            </a:r>
          </a:p>
        </p:txBody>
      </p:sp>
      <p:pic>
        <p:nvPicPr>
          <p:cNvPr id="10" name="Picture 9" descr="A picture containing text&#10;&#10;Description automatically generated">
            <a:extLst>
              <a:ext uri="{FF2B5EF4-FFF2-40B4-BE49-F238E27FC236}">
                <a16:creationId xmlns:a16="http://schemas.microsoft.com/office/drawing/2014/main" xmlns="" id="{DEA57DC2-5CA4-41EB-958E-6AF2F6AEBC91}"/>
              </a:ext>
            </a:extLst>
          </p:cNvPr>
          <p:cNvPicPr>
            <a:picLocks noChangeAspect="1"/>
          </p:cNvPicPr>
          <p:nvPr/>
        </p:nvPicPr>
        <p:blipFill>
          <a:blip r:embed="rId5"/>
          <a:stretch>
            <a:fillRect/>
          </a:stretch>
        </p:blipFill>
        <p:spPr>
          <a:xfrm>
            <a:off x="2256211" y="4668334"/>
            <a:ext cx="3867151" cy="2378650"/>
          </a:xfrm>
          <a:prstGeom prst="rect">
            <a:avLst/>
          </a:prstGeom>
        </p:spPr>
      </p:pic>
    </p:spTree>
    <p:extLst>
      <p:ext uri="{BB962C8B-B14F-4D97-AF65-F5344CB8AC3E}">
        <p14:creationId xmlns:p14="http://schemas.microsoft.com/office/powerpoint/2010/main" val="19054011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FD8F8A3CDDE584E80F7F493AE09B116" ma:contentTypeVersion="8" ma:contentTypeDescription="Create a new document." ma:contentTypeScope="" ma:versionID="ba3bdcbdfa88c4035a56419e2b93c511">
  <xsd:schema xmlns:xsd="http://www.w3.org/2001/XMLSchema" xmlns:xs="http://www.w3.org/2001/XMLSchema" xmlns:p="http://schemas.microsoft.com/office/2006/metadata/properties" xmlns:ns2="a5d5dea7-082c-4c72-aba9-ebc5db264f5f" xmlns:ns3="7a1c2641-d6af-4165-8115-dc4a0eab223c" targetNamespace="http://schemas.microsoft.com/office/2006/metadata/properties" ma:root="true" ma:fieldsID="14a81dda97d464275ee94139b8bd145f" ns2:_="" ns3:_="">
    <xsd:import namespace="a5d5dea7-082c-4c72-aba9-ebc5db264f5f"/>
    <xsd:import namespace="7a1c2641-d6af-4165-8115-dc4a0eab22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5dea7-082c-4c72-aba9-ebc5db264f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1c2641-d6af-4165-8115-dc4a0eab223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0D3372-BDF2-4AF3-A02C-D09A92717791}">
  <ds:schemaRefs>
    <ds:schemaRef ds:uri="http://schemas.microsoft.com/sharepoint/v3/contenttype/forms"/>
  </ds:schemaRefs>
</ds:datastoreItem>
</file>

<file path=customXml/itemProps2.xml><?xml version="1.0" encoding="utf-8"?>
<ds:datastoreItem xmlns:ds="http://schemas.openxmlformats.org/officeDocument/2006/customXml" ds:itemID="{E8339E42-518B-4F00-B12C-3DF5CB1FF6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d5dea7-082c-4c72-aba9-ebc5db264f5f"/>
    <ds:schemaRef ds:uri="7a1c2641-d6af-4165-8115-dc4a0eab22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8DECA7-2A96-4104-B1CE-13CDDF075F3F}">
  <ds:schemaRefs>
    <ds:schemaRef ds:uri="http://schemas.openxmlformats.org/package/2006/metadata/core-properties"/>
    <ds:schemaRef ds:uri="http://schemas.microsoft.com/office/infopath/2007/PartnerControls"/>
    <ds:schemaRef ds:uri="http://schemas.microsoft.com/office/2006/metadata/properties"/>
    <ds:schemaRef ds:uri="a5d5dea7-082c-4c72-aba9-ebc5db264f5f"/>
    <ds:schemaRef ds:uri="http://purl.org/dc/dcmitype/"/>
    <ds:schemaRef ds:uri="http://www.w3.org/XML/1998/namespace"/>
    <ds:schemaRef ds:uri="http://schemas.microsoft.com/office/2006/documentManagement/types"/>
    <ds:schemaRef ds:uri="http://purl.org/dc/elements/1.1/"/>
    <ds:schemaRef ds:uri="7a1c2641-d6af-4165-8115-dc4a0eab223c"/>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2481</TotalTime>
  <Words>1136</Words>
  <Application>Microsoft Office PowerPoint</Application>
  <PresentationFormat>A4 Paper (210x297 mm)</PresentationFormat>
  <Paragraphs>276</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Arial Black</vt:lpstr>
      <vt:lpstr>Calibri</vt:lpstr>
      <vt:lpstr>Calibri Light</vt:lpstr>
      <vt:lpstr>Symbol</vt:lpstr>
      <vt:lpstr>Times New Roman</vt:lpstr>
      <vt:lpstr>Office Theme</vt:lpstr>
      <vt:lpstr>Bishop Lonsdale C of E primary</vt:lpstr>
      <vt:lpstr>Active School report</vt:lpstr>
      <vt:lpstr>Active School report</vt:lpstr>
      <vt:lpstr>Active school report </vt:lpstr>
      <vt:lpstr>Active school report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oliver.wilson@dcct.co.uk</dc:creator>
  <cp:lastModifiedBy>Sarah Brownhall</cp:lastModifiedBy>
  <cp:revision>175</cp:revision>
  <cp:lastPrinted>2017-07-10T12:39:56Z</cp:lastPrinted>
  <dcterms:created xsi:type="dcterms:W3CDTF">2016-11-25T15:10:11Z</dcterms:created>
  <dcterms:modified xsi:type="dcterms:W3CDTF">2019-06-10T19:29:51Z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0x0101009FD8F8A3CDDE584E80F7F493AE09B116</vt:lpwstr>
  </property>
</Properties>
</file>